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76" r:id="rId4"/>
    <p:sldId id="277" r:id="rId5"/>
    <p:sldId id="278" r:id="rId6"/>
    <p:sldId id="258" r:id="rId7"/>
    <p:sldId id="259" r:id="rId8"/>
    <p:sldId id="261" r:id="rId9"/>
    <p:sldId id="262" r:id="rId10"/>
    <p:sldId id="263" r:id="rId11"/>
    <p:sldId id="264" r:id="rId12"/>
    <p:sldId id="265" r:id="rId13"/>
    <p:sldId id="260" r:id="rId14"/>
    <p:sldId id="275" r:id="rId15"/>
    <p:sldId id="266" r:id="rId16"/>
    <p:sldId id="267" r:id="rId17"/>
    <p:sldId id="268" r:id="rId18"/>
    <p:sldId id="269" r:id="rId19"/>
    <p:sldId id="270" r:id="rId20"/>
    <p:sldId id="271" r:id="rId21"/>
    <p:sldId id="272" r:id="rId22"/>
    <p:sldId id="273"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917"/>
  </p:normalViewPr>
  <p:slideViewPr>
    <p:cSldViewPr snapToGrid="0" snapToObjects="1">
      <p:cViewPr varScale="1">
        <p:scale>
          <a:sx n="93" d="100"/>
          <a:sy n="93" d="100"/>
        </p:scale>
        <p:origin x="13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76BA1-6B5F-6C49-97D8-4D53128A4B0B}"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B3084-07F1-C044-9DD3-ACA30F51FA98}" type="slidenum">
              <a:rPr lang="en-US" smtClean="0"/>
              <a:t>‹#›</a:t>
            </a:fld>
            <a:endParaRPr lang="en-US"/>
          </a:p>
        </p:txBody>
      </p:sp>
    </p:spTree>
    <p:extLst>
      <p:ext uri="{BB962C8B-B14F-4D97-AF65-F5344CB8AC3E}">
        <p14:creationId xmlns:p14="http://schemas.microsoft.com/office/powerpoint/2010/main" val="280877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emberg-lab.github.io/scRNA.seq.course/construction-of-expression-matrix.html#umichapt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uidigm.com/products/c1-system#workflow"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emberg-lab.github.io/scRNA.seq.course/introduction-to-single-cell-rna-seq.html#ref-Ziegenhain2017-cu"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0B3084-07F1-C044-9DD3-ACA30F51FA98}" type="slidenum">
              <a:rPr lang="en-US" smtClean="0"/>
              <a:t>2</a:t>
            </a:fld>
            <a:endParaRPr lang="en-US"/>
          </a:p>
        </p:txBody>
      </p:sp>
    </p:spTree>
    <p:extLst>
      <p:ext uri="{BB962C8B-B14F-4D97-AF65-F5344CB8AC3E}">
        <p14:creationId xmlns:p14="http://schemas.microsoft.com/office/powerpoint/2010/main" val="428565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Bulk RNA-</a:t>
            </a:r>
            <a:r>
              <a:rPr lang="en-US" dirty="0" err="1"/>
              <a:t>seq</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Replaced microarray since 2008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Measures the </a:t>
            </a:r>
            <a:r>
              <a:rPr lang="en-US" b="1" dirty="0"/>
              <a:t>average</a:t>
            </a:r>
            <a:r>
              <a:rPr lang="en-US" dirty="0"/>
              <a:t> expression level for genes across many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Insufficient for Complex Disease (cancer, brain diseases)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scRNAseq</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published in 2009</a:t>
            </a:r>
          </a:p>
          <a:p>
            <a:pPr lvl="0"/>
            <a:r>
              <a:rPr lang="en-US" dirty="0"/>
              <a:t>Wasn’t popular until lower sequencing cost is possible in 2014 </a:t>
            </a:r>
          </a:p>
          <a:p>
            <a:pPr lvl="0"/>
            <a:r>
              <a:rPr lang="en-US" dirty="0"/>
              <a:t>Provide the view of </a:t>
            </a:r>
            <a:r>
              <a:rPr lang="en-US" b="1" dirty="0"/>
              <a:t>distribution</a:t>
            </a:r>
            <a:r>
              <a:rPr lang="en-US" dirty="0"/>
              <a:t> of gene expression across  many cells</a:t>
            </a:r>
          </a:p>
          <a:p>
            <a:endParaRPr lang="en-US" dirty="0"/>
          </a:p>
        </p:txBody>
      </p:sp>
      <p:sp>
        <p:nvSpPr>
          <p:cNvPr id="4" name="Slide Number Placeholder 3"/>
          <p:cNvSpPr>
            <a:spLocks noGrp="1"/>
          </p:cNvSpPr>
          <p:nvPr>
            <p:ph type="sldNum" sz="quarter" idx="10"/>
          </p:nvPr>
        </p:nvSpPr>
        <p:spPr/>
        <p:txBody>
          <a:bodyPr/>
          <a:lstStyle/>
          <a:p>
            <a:fld id="{ED0B3084-07F1-C044-9DD3-ACA30F51FA98}" type="slidenum">
              <a:rPr lang="en-US" smtClean="0"/>
              <a:t>6</a:t>
            </a:fld>
            <a:endParaRPr lang="en-US"/>
          </a:p>
        </p:txBody>
      </p:sp>
    </p:spTree>
    <p:extLst>
      <p:ext uri="{BB962C8B-B14F-4D97-AF65-F5344CB8AC3E}">
        <p14:creationId xmlns:p14="http://schemas.microsoft.com/office/powerpoint/2010/main" val="201973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methods can be categorized in different ways, but the two most important aspects are </a:t>
            </a:r>
            <a:r>
              <a:rPr lang="en-US" sz="1200" b="1" i="0" kern="1200" dirty="0">
                <a:solidFill>
                  <a:schemeClr val="tx1"/>
                </a:solidFill>
                <a:effectLst/>
                <a:latin typeface="+mn-lt"/>
                <a:ea typeface="+mn-ea"/>
                <a:cs typeface="+mn-cs"/>
              </a:rPr>
              <a:t>quantification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capture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quantification, there are two types, </a:t>
            </a:r>
            <a:r>
              <a:rPr lang="en-US" sz="1200" b="1" i="0" kern="1200" dirty="0">
                <a:solidFill>
                  <a:schemeClr val="tx1"/>
                </a:solidFill>
                <a:effectLst/>
                <a:latin typeface="+mn-lt"/>
                <a:ea typeface="+mn-ea"/>
                <a:cs typeface="+mn-cs"/>
              </a:rPr>
              <a:t>full-length</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tag-based</a:t>
            </a:r>
            <a:r>
              <a:rPr lang="en-US" sz="1200" b="0" i="0" kern="1200" dirty="0">
                <a:solidFill>
                  <a:schemeClr val="tx1"/>
                </a:solidFill>
                <a:effectLst/>
                <a:latin typeface="+mn-lt"/>
                <a:ea typeface="+mn-ea"/>
                <a:cs typeface="+mn-cs"/>
              </a:rPr>
              <a:t>. The former tries to achieve a uniform read coverage of each transcript. By contrast, tag-based protocols only capture either the 5’- or 3’-end of each RNA. The choice of quantification method has important implications for what types of analyses the data can be used for.</a:t>
            </a:r>
          </a:p>
          <a:p>
            <a:endParaRPr lang="en-US" dirty="0"/>
          </a:p>
          <a:p>
            <a:r>
              <a:rPr lang="en-US" sz="1200" b="0" i="0" kern="1200" dirty="0">
                <a:solidFill>
                  <a:schemeClr val="tx1"/>
                </a:solidFill>
                <a:effectLst/>
                <a:latin typeface="+mn-lt"/>
                <a:ea typeface="+mn-ea"/>
                <a:cs typeface="+mn-cs"/>
              </a:rPr>
              <a:t>In theory, full-length protocols should provide an even coverage of transcripts, but as we shall see, there are often biases in the coverage. The main advantage of tag-based protocol is that they can be combined with unique molecular identifiers (UMIs) which can help improve the quantification (see chapter </a:t>
            </a:r>
            <a:r>
              <a:rPr lang="en-US" sz="1200" b="0" i="0" u="none" strike="noStrike" kern="1200" dirty="0">
                <a:solidFill>
                  <a:schemeClr val="tx1"/>
                </a:solidFill>
                <a:effectLst/>
                <a:latin typeface="+mn-lt"/>
                <a:ea typeface="+mn-ea"/>
                <a:cs typeface="+mn-cs"/>
                <a:hlinkClick r:id="rId3"/>
              </a:rPr>
              <a:t>4.6</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being restricted to one end of the transcript may reduce the </a:t>
            </a:r>
            <a:r>
              <a:rPr lang="en-US" sz="1200" b="0" i="0" kern="1200" dirty="0" err="1">
                <a:solidFill>
                  <a:schemeClr val="tx1"/>
                </a:solidFill>
                <a:effectLst/>
                <a:latin typeface="+mn-lt"/>
                <a:ea typeface="+mn-ea"/>
                <a:cs typeface="+mn-cs"/>
              </a:rPr>
              <a:t>mappability</a:t>
            </a:r>
            <a:r>
              <a:rPr lang="en-US" sz="1200" b="0" i="0" kern="1200" dirty="0">
                <a:solidFill>
                  <a:schemeClr val="tx1"/>
                </a:solidFill>
                <a:effectLst/>
                <a:latin typeface="+mn-lt"/>
                <a:ea typeface="+mn-ea"/>
                <a:cs typeface="+mn-cs"/>
              </a:rPr>
              <a:t> and it also makes it harder to distinguish different isoforms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three most widely used options are </a:t>
            </a:r>
            <a:r>
              <a:rPr lang="en-US" sz="1200" b="1" i="0" kern="1200" dirty="0">
                <a:solidFill>
                  <a:schemeClr val="tx1"/>
                </a:solidFill>
                <a:effectLst/>
                <a:latin typeface="+mn-lt"/>
                <a:ea typeface="+mn-ea"/>
                <a:cs typeface="+mn-cs"/>
              </a:rPr>
              <a:t>microwell-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microfluidic-</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droplet-</a:t>
            </a:r>
            <a:r>
              <a:rPr lang="en-US" sz="1200" b="0" i="0" kern="1200" dirty="0">
                <a:solidFill>
                  <a:schemeClr val="tx1"/>
                </a:solidFill>
                <a:effectLst/>
                <a:latin typeface="+mn-lt"/>
                <a:ea typeface="+mn-ea"/>
                <a:cs typeface="+mn-cs"/>
              </a:rPr>
              <a:t> based.</a:t>
            </a:r>
            <a:endParaRPr lang="en-US" dirty="0"/>
          </a:p>
        </p:txBody>
      </p:sp>
      <p:sp>
        <p:nvSpPr>
          <p:cNvPr id="4" name="Slide Number Placeholder 3"/>
          <p:cNvSpPr>
            <a:spLocks noGrp="1"/>
          </p:cNvSpPr>
          <p:nvPr>
            <p:ph type="sldNum" sz="quarter" idx="10"/>
          </p:nvPr>
        </p:nvSpPr>
        <p:spPr/>
        <p:txBody>
          <a:bodyPr/>
          <a:lstStyle/>
          <a:p>
            <a:fld id="{ED0B3084-07F1-C044-9DD3-ACA30F51FA98}" type="slidenum">
              <a:rPr lang="en-US" smtClean="0"/>
              <a:t>9</a:t>
            </a:fld>
            <a:endParaRPr lang="en-US"/>
          </a:p>
        </p:txBody>
      </p:sp>
    </p:spTree>
    <p:extLst>
      <p:ext uri="{BB962C8B-B14F-4D97-AF65-F5344CB8AC3E}">
        <p14:creationId xmlns:p14="http://schemas.microsoft.com/office/powerpoint/2010/main" val="65257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advantage of well-based methods is that they can be combined with fluorescent activated cell sorting (FACS), making it possible to select cells based on surface markers. This strategy is thus very useful for situations when one wants to isolate a specific subset of cells for sequencing. Another advantage is that one can take pictures of the cells.</a:t>
            </a:r>
            <a:r>
              <a:rPr lang="zh-Hant"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image provides an additional modality and a particularly useful application is to identify wells </a:t>
            </a:r>
            <a:r>
              <a:rPr lang="en-US" sz="1200" b="0" i="0" kern="1200" dirty="0" err="1">
                <a:solidFill>
                  <a:schemeClr val="tx1"/>
                </a:solidFill>
                <a:effectLst/>
                <a:latin typeface="+mn-lt"/>
                <a:ea typeface="+mn-ea"/>
                <a:cs typeface="+mn-cs"/>
              </a:rPr>
              <a:t>containg</a:t>
            </a:r>
            <a:r>
              <a:rPr lang="en-US" sz="1200" b="0" i="0" kern="1200" dirty="0">
                <a:solidFill>
                  <a:schemeClr val="tx1"/>
                </a:solidFill>
                <a:effectLst/>
                <a:latin typeface="+mn-lt"/>
                <a:ea typeface="+mn-ea"/>
                <a:cs typeface="+mn-cs"/>
              </a:rPr>
              <a:t> damaged cells or doublets.  often low-throughput and the amount of work required per cell may be considerable.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Microfluidic platforms, such as </a:t>
            </a:r>
            <a:r>
              <a:rPr lang="en-US" sz="1200" b="0" i="0" u="none" strike="noStrike" kern="1200" dirty="0">
                <a:solidFill>
                  <a:schemeClr val="tx1"/>
                </a:solidFill>
                <a:effectLst/>
                <a:latin typeface="+mn-lt"/>
                <a:ea typeface="+mn-ea"/>
                <a:cs typeface="+mn-cs"/>
                <a:hlinkClick r:id="rId3"/>
              </a:rPr>
              <a:t>Fluidigm’s C1</a:t>
            </a:r>
            <a:r>
              <a:rPr lang="en-US" sz="1200" b="0" i="0" kern="1200" dirty="0">
                <a:solidFill>
                  <a:schemeClr val="tx1"/>
                </a:solidFill>
                <a:effectLst/>
                <a:latin typeface="+mn-lt"/>
                <a:ea typeface="+mn-ea"/>
                <a:cs typeface="+mn-cs"/>
              </a:rPr>
              <a:t>, provide a more integrated system for capturing cells and for carrying out the reactions necessary for the library preparations. Thus, they provide a higher throughput than microwell based platforms. </a:t>
            </a:r>
            <a:r>
              <a:rPr lang="en-US" sz="1200" b="0" i="0" kern="1200" dirty="0">
                <a:solidFill>
                  <a:srgbClr val="FF0000"/>
                </a:solidFill>
                <a:effectLst/>
                <a:latin typeface="+mn-lt"/>
                <a:ea typeface="+mn-ea"/>
                <a:cs typeface="+mn-cs"/>
              </a:rPr>
              <a:t>Typically, only around 10% of cells are captured in a microfluidic platform and thus they are not appropriate if one is dealing with rare cell-types or very small amounts of input</a:t>
            </a:r>
            <a:r>
              <a:rPr lang="en-US" sz="1200" b="0" i="0" kern="1200" dirty="0">
                <a:solidFill>
                  <a:schemeClr val="tx1"/>
                </a:solidFill>
                <a:effectLst/>
                <a:latin typeface="+mn-lt"/>
                <a:ea typeface="+mn-ea"/>
                <a:cs typeface="+mn-cs"/>
              </a:rPr>
              <a:t>. Moreover, the chip is relatively expensive, but since reactions can be carried out in a smaller volume money can be saved on reagents.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idea behind droplet based methods is to encapsulate each individual cell inside a nanoliter droplet together with a bead. The bead is loaded with the enzymes required to construct the library. In particular, each bead contains a unique barcode which is attached to all of the reads originating from that cell. Thus, all of the droplets can be pooled, sequenced together and the reads can subsequently be assigned to the cell of origin based on the barcodes. Droplet platforms typically have the highest throughput since the library preparation costs are on the order of .05 USD/cell. Instead, sequencing costs often become the limiting factor and a typical experiment the coverage is low with only a few thousand different transcripts detected (</a:t>
            </a:r>
            <a:r>
              <a:rPr lang="en-US" sz="1200" b="0" i="0" kern="1200" dirty="0" err="1">
                <a:solidFill>
                  <a:schemeClr val="tx1"/>
                </a:solidFill>
                <a:effectLst/>
                <a:latin typeface="+mn-lt"/>
                <a:ea typeface="+mn-ea"/>
                <a:cs typeface="+mn-cs"/>
              </a:rPr>
              <a:t>Ziegenhain</a:t>
            </a:r>
            <a:r>
              <a:rPr lang="en-US" sz="1200" b="0" i="0" kern="1200" dirty="0">
                <a:solidFill>
                  <a:schemeClr val="tx1"/>
                </a:solidFill>
                <a:effectLst/>
                <a:latin typeface="+mn-lt"/>
                <a:ea typeface="+mn-ea"/>
                <a:cs typeface="+mn-cs"/>
              </a:rPr>
              <a:t> et al. </a:t>
            </a:r>
            <a:r>
              <a:rPr lang="en-US" sz="1200" b="0" i="0" u="none" strike="noStrike" kern="1200" dirty="0">
                <a:solidFill>
                  <a:schemeClr val="tx1"/>
                </a:solidFill>
                <a:effectLst/>
                <a:latin typeface="+mn-lt"/>
                <a:ea typeface="+mn-ea"/>
                <a:cs typeface="+mn-cs"/>
                <a:hlinkClick r:id="rId4"/>
              </a:rPr>
              <a:t>2017</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D0B3084-07F1-C044-9DD3-ACA30F51FA98}" type="slidenum">
              <a:rPr lang="en-US" smtClean="0"/>
              <a:t>11</a:t>
            </a:fld>
            <a:endParaRPr lang="en-US"/>
          </a:p>
        </p:txBody>
      </p:sp>
    </p:spTree>
    <p:extLst>
      <p:ext uri="{BB962C8B-B14F-4D97-AF65-F5344CB8AC3E}">
        <p14:creationId xmlns:p14="http://schemas.microsoft.com/office/powerpoint/2010/main" val="350319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one is interested in characterizing the composition of a tissue, then a droplet-based method which will allow a very large number of cells to be captured is likely to be the most appropriate.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characterizing a rare cell-population for which there is a known surface marker, then it is probably best to enrich using FACS and then sequence a smaller number of cells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full-length transcript quantification will be more appropriate if one is interested in studying different isoforms since tagged protocols are much more limited. By contrast, UMIs can only be used with tagged protocols and they can facilitate gene-level quantification.</a:t>
            </a:r>
            <a:endParaRPr lang="en-US" dirty="0"/>
          </a:p>
        </p:txBody>
      </p:sp>
      <p:sp>
        <p:nvSpPr>
          <p:cNvPr id="4" name="Slide Number Placeholder 3"/>
          <p:cNvSpPr>
            <a:spLocks noGrp="1"/>
          </p:cNvSpPr>
          <p:nvPr>
            <p:ph type="sldNum" sz="quarter" idx="10"/>
          </p:nvPr>
        </p:nvSpPr>
        <p:spPr/>
        <p:txBody>
          <a:bodyPr/>
          <a:lstStyle/>
          <a:p>
            <a:fld id="{ED0B3084-07F1-C044-9DD3-ACA30F51FA98}" type="slidenum">
              <a:rPr lang="en-US" smtClean="0"/>
              <a:t>12</a:t>
            </a:fld>
            <a:endParaRPr lang="en-US"/>
          </a:p>
        </p:txBody>
      </p:sp>
    </p:spTree>
    <p:extLst>
      <p:ext uri="{BB962C8B-B14F-4D97-AF65-F5344CB8AC3E}">
        <p14:creationId xmlns:p14="http://schemas.microsoft.com/office/powerpoint/2010/main" val="129944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DC0E-9EDB-2A45-90A8-0090DB807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6A5D6B-1FB0-7143-8E13-1412CCFD6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C13344-4B40-C14D-AEAB-C5E3BDB5188A}"/>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5" name="Footer Placeholder 4">
            <a:extLst>
              <a:ext uri="{FF2B5EF4-FFF2-40B4-BE49-F238E27FC236}">
                <a16:creationId xmlns:a16="http://schemas.microsoft.com/office/drawing/2014/main" id="{DC1A8ED5-5F64-8C44-8346-1612A8F621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7DDA6-92B8-1A48-A071-1A24E3169EEF}"/>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93829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3B36-9923-6F43-9858-A9ACFE395E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C7322B-859B-9A4F-A76F-1B9D0FBD79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69716D-13E5-1C4D-90F7-53F05327DFE3}"/>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5" name="Footer Placeholder 4">
            <a:extLst>
              <a:ext uri="{FF2B5EF4-FFF2-40B4-BE49-F238E27FC236}">
                <a16:creationId xmlns:a16="http://schemas.microsoft.com/office/drawing/2014/main" id="{C5873729-72B6-1842-A40F-928C19881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80AF30-3088-3546-868D-6A129B81750C}"/>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368922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8F874D-C877-9A4C-9B1A-9AEED106B8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25C3AD-8A15-1F4A-9F6C-AF81DB4E33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14CCA-A75E-EC4E-9D7B-974E9CACDF09}"/>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5" name="Footer Placeholder 4">
            <a:extLst>
              <a:ext uri="{FF2B5EF4-FFF2-40B4-BE49-F238E27FC236}">
                <a16:creationId xmlns:a16="http://schemas.microsoft.com/office/drawing/2014/main" id="{105F374F-3D99-3F45-8466-4EBE3E632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593CD-C755-554C-8232-F6DE79ECA85B}"/>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406968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3A64-3E0F-F841-8A37-0B05D46CCD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AFD77-93EA-344C-BF5E-E08EEC7EE0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667DB-01C6-1643-B671-B02C7F2D6998}"/>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5" name="Footer Placeholder 4">
            <a:extLst>
              <a:ext uri="{FF2B5EF4-FFF2-40B4-BE49-F238E27FC236}">
                <a16:creationId xmlns:a16="http://schemas.microsoft.com/office/drawing/2014/main" id="{EC39DF6D-C833-B641-B059-9B5F71B91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778FB-B361-A44C-B4F5-24F9BDFE0496}"/>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157252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D7B0-8E2D-ED45-B97B-DB2AFBCB12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A31702-48DE-3F40-BC6B-186CC07D6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BD90D2A-FA0B-A24B-96F0-5D759E905F37}"/>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5" name="Footer Placeholder 4">
            <a:extLst>
              <a:ext uri="{FF2B5EF4-FFF2-40B4-BE49-F238E27FC236}">
                <a16:creationId xmlns:a16="http://schemas.microsoft.com/office/drawing/2014/main" id="{53E1D2D2-8AC6-B64F-B58A-B81FC34F6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47E3-08B1-EB46-B36C-4AF3544D37DA}"/>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240148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D1CC-DCCF-1944-AD7F-6D175B4C3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FCED6-7948-0E47-8180-B7E15FFD9D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AE7DA8-C108-9541-90C2-B16BA9A7D5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7EC5E7-CED9-9844-8029-7F2E0CE261DB}"/>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6" name="Footer Placeholder 5">
            <a:extLst>
              <a:ext uri="{FF2B5EF4-FFF2-40B4-BE49-F238E27FC236}">
                <a16:creationId xmlns:a16="http://schemas.microsoft.com/office/drawing/2014/main" id="{302B5F50-57D1-9A47-A292-92B508898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CDB44-F4BD-EA47-8594-6B211C42C14C}"/>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3139149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77B3-4C40-4B4E-A37B-A5DEF5F33A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E30631-2679-9448-BD4E-0E057192BA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342AF28-1295-7C41-90BA-58D1CD443E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2BD53-5D4C-AC4D-9698-DF7EC5411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FF1A970-4BA1-D84B-AF07-5CCEDB1C81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9B52E1-FD7B-9C4D-BA27-96AFA8DF46E9}"/>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8" name="Footer Placeholder 7">
            <a:extLst>
              <a:ext uri="{FF2B5EF4-FFF2-40B4-BE49-F238E27FC236}">
                <a16:creationId xmlns:a16="http://schemas.microsoft.com/office/drawing/2014/main" id="{8EB0C291-E293-0A42-9756-D8919EA971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B17F32-8851-F743-8BDE-444D83BDEA3F}"/>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1552622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7B1E-5130-7642-BFEE-B3DCBBC830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931FE1-4DF1-844A-8999-BBA0503E1FA7}"/>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4" name="Footer Placeholder 3">
            <a:extLst>
              <a:ext uri="{FF2B5EF4-FFF2-40B4-BE49-F238E27FC236}">
                <a16:creationId xmlns:a16="http://schemas.microsoft.com/office/drawing/2014/main" id="{355D7663-19AD-1848-98EC-D39335D78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638D2F-543A-0442-A2FC-85BAE3847AEE}"/>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336698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9E852-7225-544B-AB90-63FC3AA176F4}"/>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3" name="Footer Placeholder 2">
            <a:extLst>
              <a:ext uri="{FF2B5EF4-FFF2-40B4-BE49-F238E27FC236}">
                <a16:creationId xmlns:a16="http://schemas.microsoft.com/office/drawing/2014/main" id="{524516B3-9DBA-DB4D-9076-9351CB6C28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DB9-826A-714E-89F0-0828258D0565}"/>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348101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064-1404-4B46-898E-C5E1299288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BC379D-F29C-9540-902F-20F86D4D44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D6FF66-3E4A-7D46-A631-0426D3967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697223-4BAE-1B48-B1F4-76DA9A1D909C}"/>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6" name="Footer Placeholder 5">
            <a:extLst>
              <a:ext uri="{FF2B5EF4-FFF2-40B4-BE49-F238E27FC236}">
                <a16:creationId xmlns:a16="http://schemas.microsoft.com/office/drawing/2014/main" id="{23715AF0-2A96-1B48-9783-31FA7D8D7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CE16A-0775-874C-B796-D9A9B7942A6F}"/>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2595677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A1A8-CBAF-F945-8290-34377EC96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4C397E-A2E9-E94E-ADA8-46C0253B3E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6D174C-B62A-E74B-A401-C1C16D073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118EAD-7381-3D4F-B18D-8893A6144A7C}"/>
              </a:ext>
            </a:extLst>
          </p:cNvPr>
          <p:cNvSpPr>
            <a:spLocks noGrp="1"/>
          </p:cNvSpPr>
          <p:nvPr>
            <p:ph type="dt" sz="half" idx="10"/>
          </p:nvPr>
        </p:nvSpPr>
        <p:spPr/>
        <p:txBody>
          <a:bodyPr/>
          <a:lstStyle/>
          <a:p>
            <a:fld id="{70A8CAB7-771C-1842-8C9B-4D91E4584162}" type="datetimeFigureOut">
              <a:rPr lang="en-US" smtClean="0"/>
              <a:t>5/16/18</a:t>
            </a:fld>
            <a:endParaRPr lang="en-US"/>
          </a:p>
        </p:txBody>
      </p:sp>
      <p:sp>
        <p:nvSpPr>
          <p:cNvPr id="6" name="Footer Placeholder 5">
            <a:extLst>
              <a:ext uri="{FF2B5EF4-FFF2-40B4-BE49-F238E27FC236}">
                <a16:creationId xmlns:a16="http://schemas.microsoft.com/office/drawing/2014/main" id="{6A752378-1B8A-7742-95B0-188BFC44AC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76A67-F00B-F44F-80FF-FED91BFE9AC2}"/>
              </a:ext>
            </a:extLst>
          </p:cNvPr>
          <p:cNvSpPr>
            <a:spLocks noGrp="1"/>
          </p:cNvSpPr>
          <p:nvPr>
            <p:ph type="sldNum" sz="quarter" idx="12"/>
          </p:nvPr>
        </p:nvSpPr>
        <p:spPr/>
        <p:txBody>
          <a:bodyPr/>
          <a:lstStyle/>
          <a:p>
            <a:fld id="{59E6C39D-1D81-FD47-99E8-687184ACFFB5}" type="slidenum">
              <a:rPr lang="en-US" smtClean="0"/>
              <a:t>‹#›</a:t>
            </a:fld>
            <a:endParaRPr lang="en-US"/>
          </a:p>
        </p:txBody>
      </p:sp>
    </p:spTree>
    <p:extLst>
      <p:ext uri="{BB962C8B-B14F-4D97-AF65-F5344CB8AC3E}">
        <p14:creationId xmlns:p14="http://schemas.microsoft.com/office/powerpoint/2010/main" val="474189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78B9D-CE68-6E4E-8823-EF64AA1745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1C52D9-B7EF-7F44-A84D-2D840A8EC3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2F65F-50E7-9141-95C0-32550C1B74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8CAB7-771C-1842-8C9B-4D91E4584162}" type="datetimeFigureOut">
              <a:rPr lang="en-US" smtClean="0"/>
              <a:t>5/16/18</a:t>
            </a:fld>
            <a:endParaRPr lang="en-US"/>
          </a:p>
        </p:txBody>
      </p:sp>
      <p:sp>
        <p:nvSpPr>
          <p:cNvPr id="5" name="Footer Placeholder 4">
            <a:extLst>
              <a:ext uri="{FF2B5EF4-FFF2-40B4-BE49-F238E27FC236}">
                <a16:creationId xmlns:a16="http://schemas.microsoft.com/office/drawing/2014/main" id="{71026227-ACAC-5446-89ED-ED78F32CB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B3BE59-6CB3-F34E-9055-F697B3DFC2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6C39D-1D81-FD47-99E8-687184ACFFB5}" type="slidenum">
              <a:rPr lang="en-US" smtClean="0"/>
              <a:t>‹#›</a:t>
            </a:fld>
            <a:endParaRPr lang="en-US"/>
          </a:p>
        </p:txBody>
      </p:sp>
    </p:spTree>
    <p:extLst>
      <p:ext uri="{BB962C8B-B14F-4D97-AF65-F5344CB8AC3E}">
        <p14:creationId xmlns:p14="http://schemas.microsoft.com/office/powerpoint/2010/main" val="2264740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685EA-1063-4A4D-8F00-01E07F5ADF9C}"/>
              </a:ext>
            </a:extLst>
          </p:cNvPr>
          <p:cNvSpPr>
            <a:spLocks noGrp="1"/>
          </p:cNvSpPr>
          <p:nvPr>
            <p:ph type="ctrTitle"/>
          </p:nvPr>
        </p:nvSpPr>
        <p:spPr>
          <a:xfrm>
            <a:off x="1524000" y="1122363"/>
            <a:ext cx="9144000" cy="2964728"/>
          </a:xfrm>
        </p:spPr>
        <p:txBody>
          <a:bodyPr>
            <a:normAutofit/>
          </a:bodyPr>
          <a:lstStyle/>
          <a:p>
            <a:r>
              <a:rPr lang="en-US" altLang="zh-Hant" dirty="0"/>
              <a:t>RNA</a:t>
            </a:r>
            <a:r>
              <a:rPr lang="zh-Hant" altLang="en-US" dirty="0"/>
              <a:t> </a:t>
            </a:r>
            <a:r>
              <a:rPr lang="en-US" altLang="zh-Hant" dirty="0" err="1"/>
              <a:t>seq</a:t>
            </a:r>
            <a:br>
              <a:rPr lang="en-US" altLang="zh-Hant" dirty="0"/>
            </a:br>
            <a:r>
              <a:rPr lang="en-US" altLang="zh-Hant" dirty="0"/>
              <a:t>WES</a:t>
            </a:r>
            <a:br>
              <a:rPr lang="en-US" altLang="zh-Hant" dirty="0"/>
            </a:br>
            <a:r>
              <a:rPr lang="en-US" altLang="zh-Hant" dirty="0"/>
              <a:t>Single-cell</a:t>
            </a:r>
            <a:r>
              <a:rPr lang="zh-Hant" altLang="en-US" dirty="0"/>
              <a:t> </a:t>
            </a:r>
            <a:r>
              <a:rPr lang="en-US" altLang="zh-Hant" dirty="0"/>
              <a:t>RNA-</a:t>
            </a:r>
            <a:r>
              <a:rPr lang="en-US" altLang="zh-Hant" dirty="0" err="1"/>
              <a:t>seq</a:t>
            </a:r>
            <a:endParaRPr lang="en-US" dirty="0"/>
          </a:p>
        </p:txBody>
      </p:sp>
      <p:sp>
        <p:nvSpPr>
          <p:cNvPr id="3" name="Subtitle 2">
            <a:extLst>
              <a:ext uri="{FF2B5EF4-FFF2-40B4-BE49-F238E27FC236}">
                <a16:creationId xmlns:a16="http://schemas.microsoft.com/office/drawing/2014/main" id="{5272FF10-02C0-2840-A071-CB37B5510C16}"/>
              </a:ext>
            </a:extLst>
          </p:cNvPr>
          <p:cNvSpPr>
            <a:spLocks noGrp="1"/>
          </p:cNvSpPr>
          <p:nvPr>
            <p:ph type="subTitle" idx="1"/>
          </p:nvPr>
        </p:nvSpPr>
        <p:spPr>
          <a:xfrm>
            <a:off x="1524000" y="4461020"/>
            <a:ext cx="9144000" cy="1655762"/>
          </a:xfrm>
        </p:spPr>
        <p:txBody>
          <a:bodyPr/>
          <a:lstStyle/>
          <a:p>
            <a:r>
              <a:rPr lang="en-US" dirty="0"/>
              <a:t>Jerome Lin</a:t>
            </a:r>
          </a:p>
          <a:p>
            <a:r>
              <a:rPr lang="en-US" dirty="0"/>
              <a:t>May 17</a:t>
            </a:r>
            <a:r>
              <a:rPr lang="en-US" baseline="30000" dirty="0"/>
              <a:t>th</a:t>
            </a:r>
            <a:r>
              <a:rPr lang="en-US" dirty="0"/>
              <a:t>, 2018</a:t>
            </a:r>
          </a:p>
        </p:txBody>
      </p:sp>
    </p:spTree>
    <p:extLst>
      <p:ext uri="{BB962C8B-B14F-4D97-AF65-F5344CB8AC3E}">
        <p14:creationId xmlns:p14="http://schemas.microsoft.com/office/powerpoint/2010/main" val="1656217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4B42-5D85-AB4E-BC76-0DCC047122B3}"/>
              </a:ext>
            </a:extLst>
          </p:cNvPr>
          <p:cNvSpPr>
            <a:spLocks noGrp="1"/>
          </p:cNvSpPr>
          <p:nvPr>
            <p:ph type="title"/>
          </p:nvPr>
        </p:nvSpPr>
        <p:spPr/>
        <p:txBody>
          <a:bodyPr/>
          <a:lstStyle/>
          <a:p>
            <a:r>
              <a:rPr lang="en-US" dirty="0"/>
              <a:t>quantification</a:t>
            </a:r>
          </a:p>
        </p:txBody>
      </p:sp>
      <p:sp>
        <p:nvSpPr>
          <p:cNvPr id="3" name="Content Placeholder 2">
            <a:extLst>
              <a:ext uri="{FF2B5EF4-FFF2-40B4-BE49-F238E27FC236}">
                <a16:creationId xmlns:a16="http://schemas.microsoft.com/office/drawing/2014/main" id="{D34C9404-ED14-8544-9BFA-2376C8C27E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78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EF36-D396-9146-8F2B-8ED3AF6E78A8}"/>
              </a:ext>
            </a:extLst>
          </p:cNvPr>
          <p:cNvSpPr>
            <a:spLocks noGrp="1"/>
          </p:cNvSpPr>
          <p:nvPr>
            <p:ph type="title"/>
          </p:nvPr>
        </p:nvSpPr>
        <p:spPr/>
        <p:txBody>
          <a:bodyPr/>
          <a:lstStyle/>
          <a:p>
            <a:r>
              <a:rPr lang="en-US" altLang="zh-Hant" dirty="0"/>
              <a:t>Capture</a:t>
            </a:r>
            <a:endParaRPr lang="en-US" dirty="0"/>
          </a:p>
        </p:txBody>
      </p:sp>
      <p:sp>
        <p:nvSpPr>
          <p:cNvPr id="3" name="Content Placeholder 2">
            <a:extLst>
              <a:ext uri="{FF2B5EF4-FFF2-40B4-BE49-F238E27FC236}">
                <a16:creationId xmlns:a16="http://schemas.microsoft.com/office/drawing/2014/main" id="{ABD8F004-FEFB-DA48-951E-AE0299513AEF}"/>
              </a:ext>
            </a:extLst>
          </p:cNvPr>
          <p:cNvSpPr>
            <a:spLocks noGrp="1"/>
          </p:cNvSpPr>
          <p:nvPr>
            <p:ph idx="1"/>
          </p:nvPr>
        </p:nvSpPr>
        <p:spPr>
          <a:xfrm>
            <a:off x="838200" y="1368425"/>
            <a:ext cx="10515600" cy="4351338"/>
          </a:xfrm>
        </p:spPr>
        <p:txBody>
          <a:bodyPr/>
          <a:lstStyle/>
          <a:p>
            <a:r>
              <a:rPr lang="en-US" dirty="0"/>
              <a:t>The three most widely used options are </a:t>
            </a:r>
            <a:r>
              <a:rPr lang="en-US" b="1" dirty="0"/>
              <a:t>microwell-</a:t>
            </a:r>
            <a:r>
              <a:rPr lang="en-US" dirty="0"/>
              <a:t>, </a:t>
            </a:r>
            <a:r>
              <a:rPr lang="en-US" b="1" dirty="0"/>
              <a:t>microfluidic-</a:t>
            </a:r>
            <a:r>
              <a:rPr lang="en-US" dirty="0"/>
              <a:t> and </a:t>
            </a:r>
            <a:r>
              <a:rPr lang="en-US" b="1" dirty="0"/>
              <a:t>droplet-</a:t>
            </a:r>
            <a:r>
              <a:rPr lang="en-US" dirty="0"/>
              <a:t> based.</a:t>
            </a:r>
          </a:p>
        </p:txBody>
      </p:sp>
      <p:pic>
        <p:nvPicPr>
          <p:cNvPr id="4" name="Picture 3">
            <a:extLst>
              <a:ext uri="{FF2B5EF4-FFF2-40B4-BE49-F238E27FC236}">
                <a16:creationId xmlns:a16="http://schemas.microsoft.com/office/drawing/2014/main" id="{FA97B870-FB2B-7A49-BA6F-E94F8B46880A}"/>
              </a:ext>
            </a:extLst>
          </p:cNvPr>
          <p:cNvPicPr>
            <a:picLocks noChangeAspect="1"/>
          </p:cNvPicPr>
          <p:nvPr/>
        </p:nvPicPr>
        <p:blipFill>
          <a:blip r:embed="rId3"/>
          <a:stretch>
            <a:fillRect/>
          </a:stretch>
        </p:blipFill>
        <p:spPr>
          <a:xfrm>
            <a:off x="938213" y="2171700"/>
            <a:ext cx="4244518" cy="2744788"/>
          </a:xfrm>
          <a:prstGeom prst="rect">
            <a:avLst/>
          </a:prstGeom>
        </p:spPr>
      </p:pic>
      <p:pic>
        <p:nvPicPr>
          <p:cNvPr id="5" name="Picture 4">
            <a:extLst>
              <a:ext uri="{FF2B5EF4-FFF2-40B4-BE49-F238E27FC236}">
                <a16:creationId xmlns:a16="http://schemas.microsoft.com/office/drawing/2014/main" id="{CF62222E-C2A1-2D4F-B41A-E479FD2ED25E}"/>
              </a:ext>
            </a:extLst>
          </p:cNvPr>
          <p:cNvPicPr>
            <a:picLocks noChangeAspect="1"/>
          </p:cNvPicPr>
          <p:nvPr/>
        </p:nvPicPr>
        <p:blipFill>
          <a:blip r:embed="rId4"/>
          <a:stretch>
            <a:fillRect/>
          </a:stretch>
        </p:blipFill>
        <p:spPr>
          <a:xfrm>
            <a:off x="938213" y="5034693"/>
            <a:ext cx="3233737" cy="1820132"/>
          </a:xfrm>
          <a:prstGeom prst="rect">
            <a:avLst/>
          </a:prstGeom>
        </p:spPr>
      </p:pic>
      <p:pic>
        <p:nvPicPr>
          <p:cNvPr id="6" name="Picture 5">
            <a:extLst>
              <a:ext uri="{FF2B5EF4-FFF2-40B4-BE49-F238E27FC236}">
                <a16:creationId xmlns:a16="http://schemas.microsoft.com/office/drawing/2014/main" id="{4A25922F-52E5-D840-B849-080DFD719955}"/>
              </a:ext>
            </a:extLst>
          </p:cNvPr>
          <p:cNvPicPr>
            <a:picLocks noChangeAspect="1"/>
          </p:cNvPicPr>
          <p:nvPr/>
        </p:nvPicPr>
        <p:blipFill>
          <a:blip r:embed="rId5"/>
          <a:stretch>
            <a:fillRect/>
          </a:stretch>
        </p:blipFill>
        <p:spPr>
          <a:xfrm>
            <a:off x="6696074" y="2171700"/>
            <a:ext cx="4632325" cy="4632325"/>
          </a:xfrm>
          <a:prstGeom prst="rect">
            <a:avLst/>
          </a:prstGeom>
        </p:spPr>
      </p:pic>
    </p:spTree>
    <p:extLst>
      <p:ext uri="{BB962C8B-B14F-4D97-AF65-F5344CB8AC3E}">
        <p14:creationId xmlns:p14="http://schemas.microsoft.com/office/powerpoint/2010/main" val="692504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2F89-8FC0-FB4F-88D7-39AC29232419}"/>
              </a:ext>
            </a:extLst>
          </p:cNvPr>
          <p:cNvSpPr>
            <a:spLocks noGrp="1"/>
          </p:cNvSpPr>
          <p:nvPr>
            <p:ph type="title"/>
          </p:nvPr>
        </p:nvSpPr>
        <p:spPr/>
        <p:txBody>
          <a:bodyPr/>
          <a:lstStyle/>
          <a:p>
            <a:r>
              <a:rPr lang="en-US" altLang="zh-Hant" dirty="0"/>
              <a:t>Choice</a:t>
            </a:r>
            <a:r>
              <a:rPr lang="zh-Hant" altLang="en-US" dirty="0"/>
              <a:t> </a:t>
            </a:r>
            <a:r>
              <a:rPr lang="en-US" altLang="zh-Hant" dirty="0"/>
              <a:t>of</a:t>
            </a:r>
            <a:r>
              <a:rPr lang="zh-Hant" altLang="en-US" dirty="0"/>
              <a:t> </a:t>
            </a:r>
            <a:r>
              <a:rPr lang="en-US" altLang="zh-Hant" dirty="0"/>
              <a:t>Platform</a:t>
            </a:r>
            <a:endParaRPr lang="en-US" dirty="0"/>
          </a:p>
        </p:txBody>
      </p:sp>
      <p:sp>
        <p:nvSpPr>
          <p:cNvPr id="3" name="Content Placeholder 2">
            <a:extLst>
              <a:ext uri="{FF2B5EF4-FFF2-40B4-BE49-F238E27FC236}">
                <a16:creationId xmlns:a16="http://schemas.microsoft.com/office/drawing/2014/main" id="{0A696709-0A46-7645-B907-C82509BA86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81242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9A4D-AF4D-484A-B0B7-A0CE566BF644}"/>
              </a:ext>
            </a:extLst>
          </p:cNvPr>
          <p:cNvSpPr>
            <a:spLocks noGrp="1"/>
          </p:cNvSpPr>
          <p:nvPr>
            <p:ph type="title"/>
          </p:nvPr>
        </p:nvSpPr>
        <p:spPr/>
        <p:txBody>
          <a:bodyPr/>
          <a:lstStyle/>
          <a:p>
            <a:r>
              <a:rPr lang="en-US" altLang="zh-Hant" dirty="0"/>
              <a:t>Main</a:t>
            </a:r>
            <a:r>
              <a:rPr lang="zh-Hant" altLang="en-US" dirty="0"/>
              <a:t> </a:t>
            </a:r>
            <a:r>
              <a:rPr lang="en-US" altLang="zh-Hant" dirty="0"/>
              <a:t>pipeline</a:t>
            </a:r>
            <a:r>
              <a:rPr lang="zh-Hant" altLang="en-US" dirty="0"/>
              <a:t> </a:t>
            </a:r>
            <a:r>
              <a:rPr lang="en-US" altLang="zh-Hant" dirty="0"/>
              <a:t>for</a:t>
            </a:r>
            <a:r>
              <a:rPr lang="zh-Hant" altLang="en-US" dirty="0"/>
              <a:t> </a:t>
            </a:r>
            <a:r>
              <a:rPr lang="en-US" altLang="zh-Hant" dirty="0" err="1"/>
              <a:t>scRNAseq</a:t>
            </a:r>
            <a:endParaRPr lang="en-US" dirty="0"/>
          </a:p>
        </p:txBody>
      </p:sp>
      <p:pic>
        <p:nvPicPr>
          <p:cNvPr id="4" name="Picture 3">
            <a:extLst>
              <a:ext uri="{FF2B5EF4-FFF2-40B4-BE49-F238E27FC236}">
                <a16:creationId xmlns:a16="http://schemas.microsoft.com/office/drawing/2014/main" id="{4C32385C-B1D7-8843-AE92-F82083B6EC03}"/>
              </a:ext>
            </a:extLst>
          </p:cNvPr>
          <p:cNvPicPr>
            <a:picLocks noChangeAspect="1"/>
          </p:cNvPicPr>
          <p:nvPr/>
        </p:nvPicPr>
        <p:blipFill>
          <a:blip r:embed="rId2"/>
          <a:stretch>
            <a:fillRect/>
          </a:stretch>
        </p:blipFill>
        <p:spPr>
          <a:xfrm>
            <a:off x="4115189" y="1259840"/>
            <a:ext cx="3961621" cy="5598160"/>
          </a:xfrm>
          <a:prstGeom prst="rect">
            <a:avLst/>
          </a:prstGeom>
        </p:spPr>
      </p:pic>
    </p:spTree>
    <p:extLst>
      <p:ext uri="{BB962C8B-B14F-4D97-AF65-F5344CB8AC3E}">
        <p14:creationId xmlns:p14="http://schemas.microsoft.com/office/powerpoint/2010/main" val="44411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9A4D-AF4D-484A-B0B7-A0CE566BF644}"/>
              </a:ext>
            </a:extLst>
          </p:cNvPr>
          <p:cNvSpPr>
            <a:spLocks noGrp="1"/>
          </p:cNvSpPr>
          <p:nvPr>
            <p:ph type="title"/>
          </p:nvPr>
        </p:nvSpPr>
        <p:spPr/>
        <p:txBody>
          <a:bodyPr/>
          <a:lstStyle/>
          <a:p>
            <a:r>
              <a:rPr lang="en-US" altLang="zh-Hant" dirty="0"/>
              <a:t>My</a:t>
            </a:r>
            <a:r>
              <a:rPr lang="zh-Hant" altLang="en-US" dirty="0"/>
              <a:t> </a:t>
            </a:r>
            <a:r>
              <a:rPr lang="en-US" altLang="zh-Hant" dirty="0"/>
              <a:t>pipeline</a:t>
            </a:r>
            <a:r>
              <a:rPr lang="zh-Hant" altLang="en-US" dirty="0"/>
              <a:t> </a:t>
            </a:r>
            <a:r>
              <a:rPr lang="en-US" altLang="zh-Hant" dirty="0"/>
              <a:t>for</a:t>
            </a:r>
            <a:r>
              <a:rPr lang="zh-Hant" altLang="en-US" dirty="0"/>
              <a:t> </a:t>
            </a:r>
            <a:r>
              <a:rPr lang="en-US" altLang="zh-Hant" dirty="0" err="1"/>
              <a:t>scRNAseq</a:t>
            </a:r>
            <a:r>
              <a:rPr lang="zh-Hant" altLang="en-US" dirty="0"/>
              <a:t> </a:t>
            </a:r>
            <a:r>
              <a:rPr lang="en-US" altLang="zh-Hant" dirty="0"/>
              <a:t>(underwork)</a:t>
            </a:r>
            <a:endParaRPr lang="en-US" dirty="0"/>
          </a:p>
        </p:txBody>
      </p:sp>
      <p:grpSp>
        <p:nvGrpSpPr>
          <p:cNvPr id="5" name="Group 4">
            <a:extLst>
              <a:ext uri="{FF2B5EF4-FFF2-40B4-BE49-F238E27FC236}">
                <a16:creationId xmlns:a16="http://schemas.microsoft.com/office/drawing/2014/main" id="{E85A28DF-93F9-4548-8F92-306DAAEB26D9}"/>
              </a:ext>
            </a:extLst>
          </p:cNvPr>
          <p:cNvGrpSpPr/>
          <p:nvPr/>
        </p:nvGrpSpPr>
        <p:grpSpPr>
          <a:xfrm>
            <a:off x="1562194" y="1690688"/>
            <a:ext cx="9791606" cy="4745891"/>
            <a:chOff x="632597" y="600970"/>
            <a:chExt cx="10198100" cy="5835609"/>
          </a:xfrm>
        </p:grpSpPr>
        <p:sp>
          <p:nvSpPr>
            <p:cNvPr id="6" name="Rectangle 5">
              <a:extLst>
                <a:ext uri="{FF2B5EF4-FFF2-40B4-BE49-F238E27FC236}">
                  <a16:creationId xmlns:a16="http://schemas.microsoft.com/office/drawing/2014/main" id="{218F0842-81A6-E945-BCC0-4A88FAAC7D4D}"/>
                </a:ext>
              </a:extLst>
            </p:cNvPr>
            <p:cNvSpPr/>
            <p:nvPr/>
          </p:nvSpPr>
          <p:spPr>
            <a:xfrm>
              <a:off x="2619039" y="600971"/>
              <a:ext cx="2023533"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Raw</a:t>
              </a:r>
              <a:r>
                <a:rPr lang="zh-Hant" altLang="en-US" sz="1600" dirty="0"/>
                <a:t> </a:t>
              </a:r>
              <a:r>
                <a:rPr lang="en-US" altLang="zh-Hant" sz="1600" dirty="0"/>
                <a:t>Reads</a:t>
              </a:r>
            </a:p>
            <a:p>
              <a:pPr algn="ctr"/>
              <a:r>
                <a:rPr lang="en-US" altLang="zh-Hant" sz="1600" dirty="0"/>
                <a:t>Of</a:t>
              </a:r>
              <a:r>
                <a:rPr lang="zh-Hant" altLang="en-US" sz="1600" dirty="0"/>
                <a:t> </a:t>
              </a:r>
              <a:r>
                <a:rPr lang="en-US" altLang="zh-Hant" sz="1600" dirty="0"/>
                <a:t>12,400</a:t>
              </a:r>
              <a:r>
                <a:rPr lang="zh-Hant" altLang="en-US" sz="1600" dirty="0"/>
                <a:t> </a:t>
              </a:r>
              <a:r>
                <a:rPr lang="en-US" altLang="zh-Hant" sz="1600" dirty="0"/>
                <a:t>Cells</a:t>
              </a:r>
              <a:endParaRPr lang="en-US" sz="1600" dirty="0"/>
            </a:p>
          </p:txBody>
        </p:sp>
        <p:sp>
          <p:nvSpPr>
            <p:cNvPr id="7" name="Rectangle 6">
              <a:extLst>
                <a:ext uri="{FF2B5EF4-FFF2-40B4-BE49-F238E27FC236}">
                  <a16:creationId xmlns:a16="http://schemas.microsoft.com/office/drawing/2014/main" id="{E9C21F62-8D37-F340-9C2A-B4F3C38EE0FE}"/>
                </a:ext>
              </a:extLst>
            </p:cNvPr>
            <p:cNvSpPr/>
            <p:nvPr/>
          </p:nvSpPr>
          <p:spPr>
            <a:xfrm>
              <a:off x="2318472" y="1506950"/>
              <a:ext cx="2624666"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Preprocessing</a:t>
              </a:r>
              <a:r>
                <a:rPr lang="zh-Hant" altLang="en-US" sz="1600" dirty="0"/>
                <a:t> </a:t>
              </a:r>
              <a:r>
                <a:rPr lang="en-US" altLang="zh-Hant" sz="1600" dirty="0"/>
                <a:t>With</a:t>
              </a:r>
            </a:p>
            <a:p>
              <a:pPr algn="ctr"/>
              <a:r>
                <a:rPr lang="en-US" altLang="zh-Hant" sz="1600" dirty="0" err="1"/>
                <a:t>Fastqc</a:t>
              </a:r>
              <a:r>
                <a:rPr lang="zh-Hant" altLang="en-US" sz="1600" dirty="0"/>
                <a:t> </a:t>
              </a:r>
              <a:r>
                <a:rPr lang="en-US" altLang="zh-Hant" sz="1600" dirty="0"/>
                <a:t>/</a:t>
              </a:r>
              <a:r>
                <a:rPr lang="zh-Hant" altLang="en-US" sz="1600" dirty="0"/>
                <a:t> </a:t>
              </a:r>
              <a:r>
                <a:rPr lang="en-US" sz="1600" dirty="0" err="1"/>
                <a:t>trimmomatic</a:t>
              </a:r>
              <a:endParaRPr lang="en-US" sz="1600" dirty="0"/>
            </a:p>
          </p:txBody>
        </p:sp>
        <p:sp>
          <p:nvSpPr>
            <p:cNvPr id="8" name="Rectangle 7">
              <a:extLst>
                <a:ext uri="{FF2B5EF4-FFF2-40B4-BE49-F238E27FC236}">
                  <a16:creationId xmlns:a16="http://schemas.microsoft.com/office/drawing/2014/main" id="{CB9521C8-EF54-E842-9A88-14945FB7AE13}"/>
                </a:ext>
              </a:extLst>
            </p:cNvPr>
            <p:cNvSpPr/>
            <p:nvPr/>
          </p:nvSpPr>
          <p:spPr>
            <a:xfrm>
              <a:off x="2834616" y="2402241"/>
              <a:ext cx="1617133"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Alignment</a:t>
              </a:r>
              <a:r>
                <a:rPr lang="zh-Hant" altLang="en-US" sz="1600" dirty="0"/>
                <a:t> </a:t>
              </a:r>
              <a:r>
                <a:rPr lang="en-US" altLang="zh-Hant" sz="1600" dirty="0"/>
                <a:t>With</a:t>
              </a:r>
              <a:r>
                <a:rPr lang="zh-Hant" altLang="en-US" sz="1600" dirty="0"/>
                <a:t> </a:t>
              </a:r>
              <a:r>
                <a:rPr lang="en-US" altLang="zh-Hant" sz="1600" dirty="0"/>
                <a:t>Star</a:t>
              </a:r>
              <a:endParaRPr lang="en-US" sz="1600" dirty="0"/>
            </a:p>
          </p:txBody>
        </p:sp>
        <p:sp>
          <p:nvSpPr>
            <p:cNvPr id="9" name="Rectangle 8">
              <a:extLst>
                <a:ext uri="{FF2B5EF4-FFF2-40B4-BE49-F238E27FC236}">
                  <a16:creationId xmlns:a16="http://schemas.microsoft.com/office/drawing/2014/main" id="{56F98586-730B-AE44-958C-155F6E4A5EA6}"/>
                </a:ext>
              </a:extLst>
            </p:cNvPr>
            <p:cNvSpPr/>
            <p:nvPr/>
          </p:nvSpPr>
          <p:spPr>
            <a:xfrm>
              <a:off x="2542286" y="4088934"/>
              <a:ext cx="2201792"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Get</a:t>
              </a:r>
              <a:r>
                <a:rPr lang="zh-Hant" altLang="en-US" sz="1600" dirty="0"/>
                <a:t> </a:t>
              </a:r>
              <a:r>
                <a:rPr lang="en-US" altLang="zh-Hant" sz="1600" dirty="0"/>
                <a:t>Read</a:t>
              </a:r>
              <a:r>
                <a:rPr lang="zh-Hant" altLang="en-US" sz="1600" dirty="0"/>
                <a:t> </a:t>
              </a:r>
              <a:r>
                <a:rPr lang="en-US" altLang="zh-Hant" sz="1600" dirty="0"/>
                <a:t>count</a:t>
              </a:r>
              <a:r>
                <a:rPr lang="zh-Hant" altLang="en-US" sz="1600" dirty="0"/>
                <a:t> </a:t>
              </a:r>
              <a:r>
                <a:rPr lang="en-US" altLang="zh-Hant" sz="1600" dirty="0"/>
                <a:t>with</a:t>
              </a:r>
            </a:p>
            <a:p>
              <a:pPr algn="ctr"/>
              <a:r>
                <a:rPr lang="en-US" altLang="zh-Hant" sz="1600" dirty="0"/>
                <a:t>HTSEQ</a:t>
              </a:r>
              <a:endParaRPr lang="en-US" sz="1600" dirty="0"/>
            </a:p>
          </p:txBody>
        </p:sp>
        <p:sp>
          <p:nvSpPr>
            <p:cNvPr id="10" name="Rectangle 9">
              <a:extLst>
                <a:ext uri="{FF2B5EF4-FFF2-40B4-BE49-F238E27FC236}">
                  <a16:creationId xmlns:a16="http://schemas.microsoft.com/office/drawing/2014/main" id="{AAD8C169-2B5B-8449-8C1D-BB6C7BD458FD}"/>
                </a:ext>
              </a:extLst>
            </p:cNvPr>
            <p:cNvSpPr/>
            <p:nvPr/>
          </p:nvSpPr>
          <p:spPr>
            <a:xfrm>
              <a:off x="2542285" y="5001034"/>
              <a:ext cx="2201791"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400" dirty="0"/>
                <a:t>Extract</a:t>
              </a:r>
              <a:r>
                <a:rPr lang="zh-Hant" altLang="en-US" sz="1400" dirty="0"/>
                <a:t> </a:t>
              </a:r>
              <a:r>
                <a:rPr lang="en-US" altLang="zh-Hant" sz="1400" dirty="0"/>
                <a:t>Feature</a:t>
              </a:r>
              <a:r>
                <a:rPr lang="zh-Hant" altLang="en-US" sz="1400" dirty="0"/>
                <a:t> </a:t>
              </a:r>
              <a:r>
                <a:rPr lang="en-US" altLang="zh-Hant" sz="1400" dirty="0"/>
                <a:t>stats</a:t>
              </a:r>
            </a:p>
            <a:p>
              <a:pPr algn="ctr"/>
              <a:r>
                <a:rPr lang="en-US" altLang="zh-Hant" sz="1400" dirty="0"/>
                <a:t>With</a:t>
              </a:r>
              <a:r>
                <a:rPr lang="zh-Hant" altLang="en-US" sz="1400" dirty="0"/>
                <a:t> </a:t>
              </a:r>
              <a:r>
                <a:rPr lang="en-US" altLang="zh-Hant" sz="1400" dirty="0" err="1"/>
                <a:t>Celloline-Cellity</a:t>
              </a:r>
              <a:endParaRPr lang="en-US" sz="1400" dirty="0"/>
            </a:p>
          </p:txBody>
        </p:sp>
        <p:sp>
          <p:nvSpPr>
            <p:cNvPr id="11" name="Rectangle 10">
              <a:extLst>
                <a:ext uri="{FF2B5EF4-FFF2-40B4-BE49-F238E27FC236}">
                  <a16:creationId xmlns:a16="http://schemas.microsoft.com/office/drawing/2014/main" id="{438A8DF5-4114-DF42-8844-B5F0CF2E8A96}"/>
                </a:ext>
              </a:extLst>
            </p:cNvPr>
            <p:cNvSpPr/>
            <p:nvPr/>
          </p:nvSpPr>
          <p:spPr>
            <a:xfrm>
              <a:off x="632598" y="2402241"/>
              <a:ext cx="1437159" cy="56726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hg38</a:t>
              </a:r>
            </a:p>
            <a:p>
              <a:pPr algn="ctr"/>
              <a:r>
                <a:rPr lang="en-US" altLang="zh-Hant" sz="1600" dirty="0" err="1"/>
                <a:t>Refgene</a:t>
              </a:r>
              <a:endParaRPr lang="en-US" sz="1600" dirty="0"/>
            </a:p>
          </p:txBody>
        </p:sp>
        <p:sp>
          <p:nvSpPr>
            <p:cNvPr id="12" name="Rectangle 11">
              <a:extLst>
                <a:ext uri="{FF2B5EF4-FFF2-40B4-BE49-F238E27FC236}">
                  <a16:creationId xmlns:a16="http://schemas.microsoft.com/office/drawing/2014/main" id="{84DA6FD1-6348-C64B-92DE-1F431FB7136E}"/>
                </a:ext>
              </a:extLst>
            </p:cNvPr>
            <p:cNvSpPr/>
            <p:nvPr/>
          </p:nvSpPr>
          <p:spPr>
            <a:xfrm>
              <a:off x="2542286" y="3297532"/>
              <a:ext cx="2201791" cy="463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BAM/SAM</a:t>
              </a:r>
              <a:r>
                <a:rPr lang="zh-Hant" altLang="en-US" sz="1600" dirty="0"/>
                <a:t> </a:t>
              </a:r>
              <a:r>
                <a:rPr lang="en-US" altLang="zh-Hant" sz="1600" dirty="0"/>
                <a:t>files</a:t>
              </a:r>
              <a:endParaRPr lang="en-US" sz="1600" dirty="0"/>
            </a:p>
          </p:txBody>
        </p:sp>
        <p:sp>
          <p:nvSpPr>
            <p:cNvPr id="13" name="Rectangle 12">
              <a:extLst>
                <a:ext uri="{FF2B5EF4-FFF2-40B4-BE49-F238E27FC236}">
                  <a16:creationId xmlns:a16="http://schemas.microsoft.com/office/drawing/2014/main" id="{E5D5D496-DC7D-2C43-AED7-64CFC7D81AEC}"/>
                </a:ext>
              </a:extLst>
            </p:cNvPr>
            <p:cNvSpPr/>
            <p:nvPr/>
          </p:nvSpPr>
          <p:spPr>
            <a:xfrm>
              <a:off x="632597" y="4088933"/>
              <a:ext cx="1437159" cy="56726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solidFill>
                    <a:schemeClr val="bg2">
                      <a:lumMod val="50000"/>
                    </a:schemeClr>
                  </a:solidFill>
                </a:rPr>
                <a:t>hg38</a:t>
              </a:r>
            </a:p>
            <a:p>
              <a:pPr algn="ctr"/>
              <a:r>
                <a:rPr lang="en-US" altLang="zh-Hant" sz="1600" dirty="0" err="1">
                  <a:solidFill>
                    <a:schemeClr val="bg2">
                      <a:lumMod val="50000"/>
                    </a:schemeClr>
                  </a:solidFill>
                </a:rPr>
                <a:t>Ensembl</a:t>
              </a:r>
              <a:endParaRPr lang="en-US" sz="1600" dirty="0">
                <a:solidFill>
                  <a:schemeClr val="bg2">
                    <a:lumMod val="50000"/>
                  </a:schemeClr>
                </a:solidFill>
              </a:endParaRPr>
            </a:p>
          </p:txBody>
        </p:sp>
        <p:sp>
          <p:nvSpPr>
            <p:cNvPr id="14" name="Rectangle 13">
              <a:extLst>
                <a:ext uri="{FF2B5EF4-FFF2-40B4-BE49-F238E27FC236}">
                  <a16:creationId xmlns:a16="http://schemas.microsoft.com/office/drawing/2014/main" id="{942630FD-36ED-2C46-A4A0-192E31F1B720}"/>
                </a:ext>
              </a:extLst>
            </p:cNvPr>
            <p:cNvSpPr/>
            <p:nvPr/>
          </p:nvSpPr>
          <p:spPr>
            <a:xfrm>
              <a:off x="2542284" y="5869312"/>
              <a:ext cx="2201791"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400" dirty="0"/>
                <a:t>Cells</a:t>
              </a:r>
              <a:r>
                <a:rPr lang="zh-Hant" altLang="en-US" sz="1400" dirty="0"/>
                <a:t> </a:t>
              </a:r>
              <a:r>
                <a:rPr lang="en-US" altLang="zh-Hant" sz="1400" dirty="0"/>
                <a:t>with</a:t>
              </a:r>
              <a:r>
                <a:rPr lang="zh-Hant" altLang="en-US" sz="1400" dirty="0"/>
                <a:t> </a:t>
              </a:r>
              <a:r>
                <a:rPr lang="en-US" altLang="zh-Hant" sz="1400" dirty="0"/>
                <a:t>Low-quality</a:t>
              </a:r>
              <a:r>
                <a:rPr lang="zh-Hant" altLang="en-US" sz="1400" dirty="0"/>
                <a:t> </a:t>
              </a:r>
              <a:r>
                <a:rPr lang="en-US" altLang="zh-Hant" sz="1400" dirty="0"/>
                <a:t>ones</a:t>
              </a:r>
              <a:r>
                <a:rPr lang="zh-Hant" altLang="en-US" sz="1400" dirty="0"/>
                <a:t> </a:t>
              </a:r>
              <a:r>
                <a:rPr lang="en-US" altLang="zh-Hant" sz="1400" dirty="0"/>
                <a:t>removed</a:t>
              </a:r>
              <a:endParaRPr lang="en-US" sz="1400" dirty="0"/>
            </a:p>
          </p:txBody>
        </p:sp>
        <p:cxnSp>
          <p:nvCxnSpPr>
            <p:cNvPr id="15" name="Straight Arrow Connector 14">
              <a:extLst>
                <a:ext uri="{FF2B5EF4-FFF2-40B4-BE49-F238E27FC236}">
                  <a16:creationId xmlns:a16="http://schemas.microsoft.com/office/drawing/2014/main" id="{49E729E8-CAEE-0545-B09B-494CCF54414F}"/>
                </a:ext>
              </a:extLst>
            </p:cNvPr>
            <p:cNvCxnSpPr>
              <a:cxnSpLocks/>
            </p:cNvCxnSpPr>
            <p:nvPr/>
          </p:nvCxnSpPr>
          <p:spPr>
            <a:xfrm flipH="1">
              <a:off x="3638021" y="1174473"/>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926ED6-2EBF-2D47-BE07-AECB20814310}"/>
                </a:ext>
              </a:extLst>
            </p:cNvPr>
            <p:cNvCxnSpPr/>
            <p:nvPr/>
          </p:nvCxnSpPr>
          <p:spPr>
            <a:xfrm flipH="1">
              <a:off x="3638021" y="2071666"/>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DEF1B5-E4E6-4940-A53C-18A3BA8B002D}"/>
                </a:ext>
              </a:extLst>
            </p:cNvPr>
            <p:cNvCxnSpPr/>
            <p:nvPr/>
          </p:nvCxnSpPr>
          <p:spPr>
            <a:xfrm flipH="1">
              <a:off x="3642118" y="2978415"/>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3C4B78-8583-1348-9EC7-D72A9751FCDE}"/>
                </a:ext>
              </a:extLst>
            </p:cNvPr>
            <p:cNvCxnSpPr/>
            <p:nvPr/>
          </p:nvCxnSpPr>
          <p:spPr>
            <a:xfrm flipH="1">
              <a:off x="3641116" y="3769314"/>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6871F1-E34E-3345-BA6A-CF144A389411}"/>
                </a:ext>
              </a:extLst>
            </p:cNvPr>
            <p:cNvCxnSpPr/>
            <p:nvPr/>
          </p:nvCxnSpPr>
          <p:spPr>
            <a:xfrm flipH="1">
              <a:off x="3636991" y="4651099"/>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FA67082-E824-B445-B09C-B020221BED9B}"/>
                </a:ext>
              </a:extLst>
            </p:cNvPr>
            <p:cNvCxnSpPr/>
            <p:nvPr/>
          </p:nvCxnSpPr>
          <p:spPr>
            <a:xfrm flipH="1">
              <a:off x="3641119" y="5541288"/>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BC7AFA6-1B86-5041-830B-A43A3F848AF3}"/>
                </a:ext>
              </a:extLst>
            </p:cNvPr>
            <p:cNvSpPr/>
            <p:nvPr/>
          </p:nvSpPr>
          <p:spPr>
            <a:xfrm>
              <a:off x="6018634" y="600970"/>
              <a:ext cx="2023533"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Cluster</a:t>
              </a:r>
              <a:r>
                <a:rPr lang="zh-Hant" altLang="en-US" sz="1600" dirty="0"/>
                <a:t> </a:t>
              </a:r>
              <a:r>
                <a:rPr lang="en-US" altLang="zh-Hant" sz="1600" dirty="0"/>
                <a:t>with</a:t>
              </a:r>
              <a:r>
                <a:rPr lang="zh-Hant" altLang="en-US" sz="1600" dirty="0"/>
                <a:t> </a:t>
              </a:r>
              <a:endParaRPr lang="en-US" altLang="zh-Hant" sz="1600" dirty="0"/>
            </a:p>
            <a:p>
              <a:pPr algn="ctr"/>
              <a:r>
                <a:rPr lang="en-US" altLang="zh-Hant" sz="1600" dirty="0"/>
                <a:t>PCA</a:t>
              </a:r>
              <a:r>
                <a:rPr lang="zh-Hant" altLang="en-US" sz="1600" dirty="0"/>
                <a:t> </a:t>
              </a:r>
              <a:r>
                <a:rPr lang="en-US" altLang="zh-Hant" sz="1600" dirty="0"/>
                <a:t>plot</a:t>
              </a:r>
              <a:endParaRPr lang="en-US" sz="1600" dirty="0"/>
            </a:p>
          </p:txBody>
        </p:sp>
        <p:cxnSp>
          <p:nvCxnSpPr>
            <p:cNvPr id="22" name="Elbow Connector 21">
              <a:extLst>
                <a:ext uri="{FF2B5EF4-FFF2-40B4-BE49-F238E27FC236}">
                  <a16:creationId xmlns:a16="http://schemas.microsoft.com/office/drawing/2014/main" id="{18D9E24A-4D39-024A-B953-ADD4A58934E9}"/>
                </a:ext>
              </a:extLst>
            </p:cNvPr>
            <p:cNvCxnSpPr>
              <a:stCxn id="14" idx="3"/>
              <a:endCxn id="21" idx="1"/>
            </p:cNvCxnSpPr>
            <p:nvPr/>
          </p:nvCxnSpPr>
          <p:spPr>
            <a:xfrm flipV="1">
              <a:off x="4744075" y="884604"/>
              <a:ext cx="1274559" cy="5268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D76E048-247E-C242-8810-498374747E68}"/>
                </a:ext>
              </a:extLst>
            </p:cNvPr>
            <p:cNvCxnSpPr>
              <a:cxnSpLocks/>
            </p:cNvCxnSpPr>
            <p:nvPr/>
          </p:nvCxnSpPr>
          <p:spPr>
            <a:xfrm flipH="1">
              <a:off x="7027310" y="1166014"/>
              <a:ext cx="2060" cy="32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F25E205-E768-E146-A8C4-53E3BEC215A7}"/>
                </a:ext>
              </a:extLst>
            </p:cNvPr>
            <p:cNvSpPr/>
            <p:nvPr/>
          </p:nvSpPr>
          <p:spPr>
            <a:xfrm>
              <a:off x="6015543" y="1506950"/>
              <a:ext cx="2023533" cy="567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Evaluate</a:t>
              </a:r>
              <a:r>
                <a:rPr lang="zh-Hant" altLang="en-US" sz="1600" dirty="0"/>
                <a:t> </a:t>
              </a:r>
              <a:r>
                <a:rPr lang="en-US" altLang="zh-Hant" sz="1600" dirty="0"/>
                <a:t>Clustering</a:t>
              </a:r>
              <a:r>
                <a:rPr lang="zh-Hant" altLang="en-US" sz="1600" dirty="0"/>
                <a:t> </a:t>
              </a:r>
              <a:r>
                <a:rPr lang="en-US" altLang="zh-Hant" sz="1600" dirty="0"/>
                <a:t>with</a:t>
              </a:r>
              <a:r>
                <a:rPr lang="zh-Hant" altLang="en-US" sz="1600" dirty="0"/>
                <a:t> </a:t>
              </a:r>
              <a:r>
                <a:rPr lang="en-US" altLang="zh-Hant" sz="1600" dirty="0"/>
                <a:t>SC3</a:t>
              </a:r>
              <a:endParaRPr lang="en-US" sz="1600" dirty="0"/>
            </a:p>
          </p:txBody>
        </p:sp>
        <p:sp>
          <p:nvSpPr>
            <p:cNvPr id="25" name="Rectangle 24">
              <a:extLst>
                <a:ext uri="{FF2B5EF4-FFF2-40B4-BE49-F238E27FC236}">
                  <a16:creationId xmlns:a16="http://schemas.microsoft.com/office/drawing/2014/main" id="{156D1A0C-61C7-C147-B18E-957EA88F6171}"/>
                </a:ext>
              </a:extLst>
            </p:cNvPr>
            <p:cNvSpPr/>
            <p:nvPr/>
          </p:nvSpPr>
          <p:spPr>
            <a:xfrm>
              <a:off x="6015542" y="2412930"/>
              <a:ext cx="2023533" cy="5672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Feature</a:t>
              </a:r>
              <a:r>
                <a:rPr lang="zh-Hant" altLang="en-US" sz="1600" dirty="0"/>
                <a:t> </a:t>
              </a:r>
              <a:r>
                <a:rPr lang="en-US" altLang="zh-Hant" sz="1600" dirty="0"/>
                <a:t>Selection</a:t>
              </a:r>
              <a:endParaRPr lang="en-US" sz="1600" dirty="0"/>
            </a:p>
          </p:txBody>
        </p:sp>
        <p:sp>
          <p:nvSpPr>
            <p:cNvPr id="26" name="Rectangle 25">
              <a:extLst>
                <a:ext uri="{FF2B5EF4-FFF2-40B4-BE49-F238E27FC236}">
                  <a16:creationId xmlns:a16="http://schemas.microsoft.com/office/drawing/2014/main" id="{B3C60927-9525-4142-929E-E5579DEA0722}"/>
                </a:ext>
              </a:extLst>
            </p:cNvPr>
            <p:cNvSpPr/>
            <p:nvPr/>
          </p:nvSpPr>
          <p:spPr>
            <a:xfrm>
              <a:off x="6015541" y="3295810"/>
              <a:ext cx="2023533" cy="5672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Imputation</a:t>
              </a:r>
              <a:endParaRPr lang="en-US" sz="1600" dirty="0"/>
            </a:p>
          </p:txBody>
        </p:sp>
        <p:sp>
          <p:nvSpPr>
            <p:cNvPr id="27" name="Rectangle 26">
              <a:extLst>
                <a:ext uri="{FF2B5EF4-FFF2-40B4-BE49-F238E27FC236}">
                  <a16:creationId xmlns:a16="http://schemas.microsoft.com/office/drawing/2014/main" id="{A4D18A78-FB56-5F4A-8060-5F59697C6E32}"/>
                </a:ext>
              </a:extLst>
            </p:cNvPr>
            <p:cNvSpPr/>
            <p:nvPr/>
          </p:nvSpPr>
          <p:spPr>
            <a:xfrm>
              <a:off x="6015541" y="4097338"/>
              <a:ext cx="2023533" cy="56726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t" sz="1600" dirty="0"/>
                <a:t>DE</a:t>
              </a:r>
              <a:r>
                <a:rPr lang="zh-Hant" altLang="en-US" sz="1600" dirty="0"/>
                <a:t> </a:t>
              </a:r>
              <a:r>
                <a:rPr lang="en-US" altLang="zh-Hant" sz="1600" dirty="0"/>
                <a:t>analysis</a:t>
              </a:r>
              <a:endParaRPr lang="en-US" sz="1600" dirty="0"/>
            </a:p>
          </p:txBody>
        </p:sp>
        <p:sp>
          <p:nvSpPr>
            <p:cNvPr id="28" name="Right Brace 27">
              <a:extLst>
                <a:ext uri="{FF2B5EF4-FFF2-40B4-BE49-F238E27FC236}">
                  <a16:creationId xmlns:a16="http://schemas.microsoft.com/office/drawing/2014/main" id="{9993FDE1-4B88-D948-BE2A-ED699D530701}"/>
                </a:ext>
              </a:extLst>
            </p:cNvPr>
            <p:cNvSpPr/>
            <p:nvPr/>
          </p:nvSpPr>
          <p:spPr>
            <a:xfrm>
              <a:off x="8322276" y="2412930"/>
              <a:ext cx="926756" cy="22381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9" name="TextBox 28">
              <a:extLst>
                <a:ext uri="{FF2B5EF4-FFF2-40B4-BE49-F238E27FC236}">
                  <a16:creationId xmlns:a16="http://schemas.microsoft.com/office/drawing/2014/main" id="{3A5452CF-E7A3-CF40-A6AD-6AC44992FA2E}"/>
                </a:ext>
              </a:extLst>
            </p:cNvPr>
            <p:cNvSpPr txBox="1"/>
            <p:nvPr/>
          </p:nvSpPr>
          <p:spPr>
            <a:xfrm>
              <a:off x="9372600" y="3222596"/>
              <a:ext cx="1458097" cy="416290"/>
            </a:xfrm>
            <a:prstGeom prst="rect">
              <a:avLst/>
            </a:prstGeom>
            <a:noFill/>
          </p:spPr>
          <p:txBody>
            <a:bodyPr wrap="square" rtlCol="0">
              <a:spAutoFit/>
            </a:bodyPr>
            <a:lstStyle/>
            <a:p>
              <a:r>
                <a:rPr lang="en-US" altLang="zh-Hant" sz="1600" dirty="0"/>
                <a:t>Under</a:t>
              </a:r>
              <a:r>
                <a:rPr lang="zh-Hant" altLang="en-US" sz="1600" dirty="0"/>
                <a:t> </a:t>
              </a:r>
              <a:r>
                <a:rPr lang="en-US" altLang="zh-Hant" sz="1600" dirty="0"/>
                <a:t>work</a:t>
              </a:r>
              <a:endParaRPr lang="en-US" sz="1600" dirty="0"/>
            </a:p>
          </p:txBody>
        </p:sp>
      </p:grpSp>
    </p:spTree>
    <p:extLst>
      <p:ext uri="{BB962C8B-B14F-4D97-AF65-F5344CB8AC3E}">
        <p14:creationId xmlns:p14="http://schemas.microsoft.com/office/powerpoint/2010/main" val="1671005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5A76-9D2F-AA48-9388-E718983973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CAB288-4155-6449-969E-8951DF9518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275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E5D8-7E63-FE45-971F-B56D151933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F7B054-B00C-AB48-B21B-1123F85857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564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932D-D13A-784F-9D74-519A806CFA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C6ACF8-0E1F-1B4E-B99B-98EA7F3451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9031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C77C-5AEC-924B-8DDF-B647C56AF1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9FF016-82E2-5E47-8B45-35CAA05806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006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FE82-0FB4-1F4D-9B2C-294617A1CF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09866-BA27-1948-9198-D2A1E2D38C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2456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91AA-D5AE-5E4F-BCCD-9DFEBC850C9D}"/>
              </a:ext>
            </a:extLst>
          </p:cNvPr>
          <p:cNvSpPr>
            <a:spLocks noGrp="1"/>
          </p:cNvSpPr>
          <p:nvPr>
            <p:ph type="title"/>
          </p:nvPr>
        </p:nvSpPr>
        <p:spPr/>
        <p:txBody>
          <a:bodyPr/>
          <a:lstStyle/>
          <a:p>
            <a:r>
              <a:rPr lang="en-US" dirty="0"/>
              <a:t>Outlines</a:t>
            </a:r>
          </a:p>
        </p:txBody>
      </p:sp>
      <p:sp>
        <p:nvSpPr>
          <p:cNvPr id="3" name="Content Placeholder 2">
            <a:extLst>
              <a:ext uri="{FF2B5EF4-FFF2-40B4-BE49-F238E27FC236}">
                <a16:creationId xmlns:a16="http://schemas.microsoft.com/office/drawing/2014/main" id="{F99C9A07-C4D9-4E44-B61F-7E882BF78A66}"/>
              </a:ext>
            </a:extLst>
          </p:cNvPr>
          <p:cNvSpPr>
            <a:spLocks noGrp="1"/>
          </p:cNvSpPr>
          <p:nvPr>
            <p:ph idx="1"/>
          </p:nvPr>
        </p:nvSpPr>
        <p:spPr/>
        <p:txBody>
          <a:bodyPr/>
          <a:lstStyle/>
          <a:p>
            <a:r>
              <a:rPr lang="en-US" dirty="0"/>
              <a:t>Introduction to </a:t>
            </a:r>
            <a:r>
              <a:rPr lang="en-US" altLang="zh-Hant" dirty="0"/>
              <a:t>my</a:t>
            </a:r>
            <a:r>
              <a:rPr lang="zh-Hant" altLang="en-US" dirty="0"/>
              <a:t> </a:t>
            </a:r>
            <a:r>
              <a:rPr lang="en-US" altLang="zh-Hant" dirty="0"/>
              <a:t>current</a:t>
            </a:r>
            <a:r>
              <a:rPr lang="zh-Hant" altLang="en-US" dirty="0"/>
              <a:t> </a:t>
            </a:r>
            <a:r>
              <a:rPr lang="en-US" altLang="zh-Hant" dirty="0"/>
              <a:t>projects</a:t>
            </a:r>
          </a:p>
          <a:p>
            <a:r>
              <a:rPr lang="en-US" altLang="zh-Hant" dirty="0"/>
              <a:t>Some</a:t>
            </a:r>
            <a:r>
              <a:rPr lang="zh-Hant" altLang="en-US" dirty="0"/>
              <a:t> </a:t>
            </a:r>
            <a:r>
              <a:rPr lang="en-US" altLang="zh-Hant" dirty="0"/>
              <a:t>guide</a:t>
            </a:r>
            <a:r>
              <a:rPr lang="zh-Hant" altLang="en-US" dirty="0"/>
              <a:t> </a:t>
            </a:r>
            <a:r>
              <a:rPr lang="en-US" altLang="zh-Hant" dirty="0"/>
              <a:t>to</a:t>
            </a:r>
            <a:r>
              <a:rPr lang="zh-Hant" altLang="en-US" dirty="0"/>
              <a:t> </a:t>
            </a:r>
            <a:r>
              <a:rPr lang="en-US" dirty="0"/>
              <a:t>single-cell RNA-</a:t>
            </a:r>
            <a:r>
              <a:rPr lang="en-US" dirty="0" err="1"/>
              <a:t>seq</a:t>
            </a:r>
            <a:endParaRPr lang="en-US" dirty="0"/>
          </a:p>
          <a:p>
            <a:r>
              <a:rPr lang="en-US" dirty="0"/>
              <a:t>Available pipelines / workflows</a:t>
            </a:r>
          </a:p>
          <a:p>
            <a:r>
              <a:rPr lang="en-US" dirty="0"/>
              <a:t>Personal experience with </a:t>
            </a:r>
            <a:r>
              <a:rPr lang="en-US" dirty="0" err="1"/>
              <a:t>scRNA-seq</a:t>
            </a:r>
            <a:endParaRPr lang="en-US" dirty="0"/>
          </a:p>
          <a:p>
            <a:r>
              <a:rPr lang="en-US" dirty="0"/>
              <a:t>Useful tools for </a:t>
            </a:r>
            <a:r>
              <a:rPr lang="en-US" dirty="0" err="1"/>
              <a:t>scRNA-seq</a:t>
            </a:r>
            <a:endParaRPr lang="en-US" dirty="0"/>
          </a:p>
        </p:txBody>
      </p:sp>
    </p:spTree>
    <p:extLst>
      <p:ext uri="{BB962C8B-B14F-4D97-AF65-F5344CB8AC3E}">
        <p14:creationId xmlns:p14="http://schemas.microsoft.com/office/powerpoint/2010/main" val="4052822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0B76-76E6-2B4F-BED9-077DA87C88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FCED66-B4DC-464F-AE05-2DB4867102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6025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C5F7-DE90-FF46-B9E6-6F35110B94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FFEF20-AC65-814D-A8A8-2EC0B9C515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79794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8A8-9A4C-164E-8307-14C0AE2AF8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0F4F0-E3D2-AD4C-8DCE-92452F359C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238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8108-A0F4-034F-8AF8-166528A820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F1ABAB-9829-5A47-8AA6-A21911167E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32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4974-4797-AB42-B48B-415A316065FC}"/>
              </a:ext>
            </a:extLst>
          </p:cNvPr>
          <p:cNvSpPr>
            <a:spLocks noGrp="1"/>
          </p:cNvSpPr>
          <p:nvPr>
            <p:ph type="title"/>
          </p:nvPr>
        </p:nvSpPr>
        <p:spPr/>
        <p:txBody>
          <a:bodyPr/>
          <a:lstStyle/>
          <a:p>
            <a:r>
              <a:rPr lang="en-US" altLang="zh-Hant" dirty="0"/>
              <a:t>My</a:t>
            </a:r>
            <a:r>
              <a:rPr lang="zh-Hant" altLang="en-US" dirty="0"/>
              <a:t> </a:t>
            </a:r>
            <a:r>
              <a:rPr lang="en-US" altLang="zh-Hant" dirty="0"/>
              <a:t>current</a:t>
            </a:r>
            <a:r>
              <a:rPr lang="zh-Hant" altLang="en-US" dirty="0"/>
              <a:t> </a:t>
            </a:r>
            <a:r>
              <a:rPr lang="en-US" altLang="zh-Hant" dirty="0"/>
              <a:t>Projects</a:t>
            </a:r>
            <a:endParaRPr lang="en-US" dirty="0"/>
          </a:p>
        </p:txBody>
      </p:sp>
      <p:sp>
        <p:nvSpPr>
          <p:cNvPr id="3" name="Content Placeholder 2">
            <a:extLst>
              <a:ext uri="{FF2B5EF4-FFF2-40B4-BE49-F238E27FC236}">
                <a16:creationId xmlns:a16="http://schemas.microsoft.com/office/drawing/2014/main" id="{ED86D119-50B7-E04F-BE71-1735605C4536}"/>
              </a:ext>
            </a:extLst>
          </p:cNvPr>
          <p:cNvSpPr>
            <a:spLocks noGrp="1"/>
          </p:cNvSpPr>
          <p:nvPr>
            <p:ph idx="1"/>
          </p:nvPr>
        </p:nvSpPr>
        <p:spPr/>
        <p:txBody>
          <a:bodyPr/>
          <a:lstStyle/>
          <a:p>
            <a:pPr marL="514350" indent="-514350">
              <a:buFont typeface="+mj-lt"/>
              <a:buAutoNum type="arabicPeriod"/>
            </a:pPr>
            <a:r>
              <a:rPr lang="en-US" altLang="zh-Hant" dirty="0"/>
              <a:t>Finding</a:t>
            </a:r>
            <a:r>
              <a:rPr lang="zh-Hant" altLang="en-US" dirty="0"/>
              <a:t> </a:t>
            </a:r>
            <a:r>
              <a:rPr lang="en-US" altLang="zh-Hant" dirty="0"/>
              <a:t>Gene</a:t>
            </a:r>
            <a:r>
              <a:rPr lang="zh-Hant" altLang="en-US" dirty="0"/>
              <a:t> </a:t>
            </a:r>
            <a:r>
              <a:rPr lang="en-US" altLang="zh-Hant" dirty="0"/>
              <a:t>expression</a:t>
            </a:r>
            <a:r>
              <a:rPr lang="zh-Hant" altLang="en-US" dirty="0"/>
              <a:t> </a:t>
            </a:r>
            <a:r>
              <a:rPr lang="en-US" altLang="zh-Hant" dirty="0"/>
              <a:t>signature</a:t>
            </a:r>
            <a:r>
              <a:rPr lang="zh-Hant" altLang="en-US" dirty="0"/>
              <a:t> </a:t>
            </a:r>
            <a:r>
              <a:rPr lang="en-US" altLang="zh-Hant" dirty="0"/>
              <a:t>through</a:t>
            </a:r>
            <a:r>
              <a:rPr lang="zh-Hant" altLang="en-US" dirty="0"/>
              <a:t> </a:t>
            </a:r>
            <a:r>
              <a:rPr lang="en-US" altLang="zh-Hant" dirty="0"/>
              <a:t>comparison</a:t>
            </a:r>
            <a:r>
              <a:rPr lang="zh-Hant" altLang="en-US" dirty="0"/>
              <a:t> </a:t>
            </a:r>
            <a:r>
              <a:rPr lang="en-US" altLang="zh-Hant" dirty="0"/>
              <a:t>between</a:t>
            </a:r>
            <a:r>
              <a:rPr lang="zh-Hant" altLang="en-US" dirty="0"/>
              <a:t> </a:t>
            </a:r>
            <a:r>
              <a:rPr lang="en-US" altLang="zh-Hant" dirty="0"/>
              <a:t>different</a:t>
            </a:r>
            <a:r>
              <a:rPr lang="zh-Hant" altLang="en-US" dirty="0"/>
              <a:t> </a:t>
            </a:r>
            <a:r>
              <a:rPr lang="en-US" altLang="zh-Hant" dirty="0"/>
              <a:t>platforms</a:t>
            </a:r>
          </a:p>
          <a:p>
            <a:pPr marL="514350" indent="-514350">
              <a:buFont typeface="+mj-lt"/>
              <a:buAutoNum type="arabicPeriod"/>
            </a:pPr>
            <a:r>
              <a:rPr lang="en-US" altLang="zh-Hant" dirty="0"/>
              <a:t>AKR</a:t>
            </a:r>
            <a:r>
              <a:rPr lang="zh-Hant" altLang="en-US" dirty="0"/>
              <a:t> </a:t>
            </a:r>
            <a:r>
              <a:rPr lang="en-US" altLang="zh-Hant" dirty="0"/>
              <a:t>website</a:t>
            </a:r>
          </a:p>
          <a:p>
            <a:pPr marL="514350" indent="-514350">
              <a:buFont typeface="+mj-lt"/>
              <a:buAutoNum type="arabicPeriod"/>
            </a:pPr>
            <a:r>
              <a:rPr lang="en-US" altLang="zh-Hant" dirty="0"/>
              <a:t>Single-cell</a:t>
            </a:r>
            <a:r>
              <a:rPr lang="zh-Hant" altLang="en-US" dirty="0"/>
              <a:t> </a:t>
            </a:r>
            <a:r>
              <a:rPr lang="en-US" altLang="zh-Hant" dirty="0"/>
              <a:t>RNA-</a:t>
            </a:r>
            <a:r>
              <a:rPr lang="en-US" altLang="zh-Hant" dirty="0" err="1"/>
              <a:t>seq</a:t>
            </a:r>
            <a:r>
              <a:rPr lang="en-US" altLang="zh-Hant" dirty="0"/>
              <a:t>:</a:t>
            </a:r>
            <a:r>
              <a:rPr lang="zh-Hant" altLang="en-US" dirty="0"/>
              <a:t> </a:t>
            </a:r>
            <a:r>
              <a:rPr lang="en-US" altLang="zh-Hant" dirty="0" err="1"/>
              <a:t>diabete</a:t>
            </a:r>
            <a:r>
              <a:rPr lang="zh-Hant" altLang="en-US" dirty="0"/>
              <a:t> </a:t>
            </a:r>
            <a:r>
              <a:rPr lang="en-US" altLang="zh-Hant" dirty="0"/>
              <a:t>patients</a:t>
            </a:r>
            <a:r>
              <a:rPr lang="zh-Hant" altLang="en-US" dirty="0"/>
              <a:t> </a:t>
            </a:r>
            <a:endParaRPr lang="en-US" dirty="0"/>
          </a:p>
        </p:txBody>
      </p:sp>
    </p:spTree>
    <p:extLst>
      <p:ext uri="{BB962C8B-B14F-4D97-AF65-F5344CB8AC3E}">
        <p14:creationId xmlns:p14="http://schemas.microsoft.com/office/powerpoint/2010/main" val="1428615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E037-D937-074A-A39B-58949C80B156}"/>
              </a:ext>
            </a:extLst>
          </p:cNvPr>
          <p:cNvSpPr>
            <a:spLocks noGrp="1"/>
          </p:cNvSpPr>
          <p:nvPr>
            <p:ph type="title"/>
          </p:nvPr>
        </p:nvSpPr>
        <p:spPr/>
        <p:txBody>
          <a:bodyPr/>
          <a:lstStyle/>
          <a:p>
            <a:r>
              <a:rPr lang="en-US" altLang="zh-Hant" dirty="0"/>
              <a:t>Comparison</a:t>
            </a:r>
            <a:r>
              <a:rPr lang="zh-Hant" altLang="en-US" dirty="0"/>
              <a:t> </a:t>
            </a:r>
            <a:r>
              <a:rPr lang="en-US" altLang="zh-Hant" dirty="0"/>
              <a:t>between</a:t>
            </a:r>
            <a:r>
              <a:rPr lang="zh-Hant" altLang="en-US" dirty="0"/>
              <a:t> </a:t>
            </a:r>
            <a:r>
              <a:rPr lang="en-US" altLang="zh-Hant" dirty="0"/>
              <a:t>different</a:t>
            </a:r>
            <a:r>
              <a:rPr lang="zh-Hant" altLang="en-US" dirty="0"/>
              <a:t> </a:t>
            </a:r>
            <a:r>
              <a:rPr lang="en-US" altLang="zh-Hant" dirty="0"/>
              <a:t>platforms</a:t>
            </a:r>
            <a:endParaRPr lang="en-US" dirty="0"/>
          </a:p>
        </p:txBody>
      </p:sp>
      <p:sp>
        <p:nvSpPr>
          <p:cNvPr id="3" name="Content Placeholder 2">
            <a:extLst>
              <a:ext uri="{FF2B5EF4-FFF2-40B4-BE49-F238E27FC236}">
                <a16:creationId xmlns:a16="http://schemas.microsoft.com/office/drawing/2014/main" id="{AF98D8EC-4628-B341-9A41-DA33490247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AC09E4-0BFE-E347-BA02-529F48E39BE3}"/>
              </a:ext>
            </a:extLst>
          </p:cNvPr>
          <p:cNvPicPr>
            <a:picLocks noChangeAspect="1"/>
          </p:cNvPicPr>
          <p:nvPr/>
        </p:nvPicPr>
        <p:blipFill>
          <a:blip r:embed="rId2"/>
          <a:stretch>
            <a:fillRect/>
          </a:stretch>
        </p:blipFill>
        <p:spPr>
          <a:xfrm>
            <a:off x="2214563" y="1514194"/>
            <a:ext cx="7773838" cy="5172356"/>
          </a:xfrm>
          <a:prstGeom prst="rect">
            <a:avLst/>
          </a:prstGeom>
        </p:spPr>
      </p:pic>
    </p:spTree>
    <p:extLst>
      <p:ext uri="{BB962C8B-B14F-4D97-AF65-F5344CB8AC3E}">
        <p14:creationId xmlns:p14="http://schemas.microsoft.com/office/powerpoint/2010/main" val="188395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CDC1-D85C-244A-85DA-10494D3C7F24}"/>
              </a:ext>
            </a:extLst>
          </p:cNvPr>
          <p:cNvSpPr>
            <a:spLocks noGrp="1"/>
          </p:cNvSpPr>
          <p:nvPr>
            <p:ph type="title"/>
          </p:nvPr>
        </p:nvSpPr>
        <p:spPr/>
        <p:txBody>
          <a:bodyPr/>
          <a:lstStyle/>
          <a:p>
            <a:r>
              <a:rPr lang="en-US" altLang="zh-Hant" dirty="0"/>
              <a:t>Website</a:t>
            </a:r>
            <a:r>
              <a:rPr lang="zh-Hant" altLang="en-US" dirty="0"/>
              <a:t> </a:t>
            </a:r>
            <a:r>
              <a:rPr lang="en-US" altLang="zh-Hant" dirty="0"/>
              <a:t>for</a:t>
            </a:r>
            <a:r>
              <a:rPr lang="zh-Hant" altLang="en-US" dirty="0"/>
              <a:t> </a:t>
            </a:r>
            <a:r>
              <a:rPr lang="en-US" altLang="zh-Hant" dirty="0"/>
              <a:t>AKR</a:t>
            </a:r>
            <a:r>
              <a:rPr lang="zh-Hant" altLang="en-US" dirty="0"/>
              <a:t> </a:t>
            </a:r>
            <a:r>
              <a:rPr lang="en-US" altLang="zh-Hant" dirty="0"/>
              <a:t>Superfamily</a:t>
            </a:r>
            <a:endParaRPr lang="en-US" dirty="0"/>
          </a:p>
        </p:txBody>
      </p:sp>
      <p:sp>
        <p:nvSpPr>
          <p:cNvPr id="3" name="Content Placeholder 2">
            <a:extLst>
              <a:ext uri="{FF2B5EF4-FFF2-40B4-BE49-F238E27FC236}">
                <a16:creationId xmlns:a16="http://schemas.microsoft.com/office/drawing/2014/main" id="{A5C3D8F2-1403-AB49-9C2E-D18E0C6F48D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5240916-4280-9546-87F5-D430D7BD3ACB}"/>
              </a:ext>
            </a:extLst>
          </p:cNvPr>
          <p:cNvPicPr>
            <a:picLocks noChangeAspect="1"/>
          </p:cNvPicPr>
          <p:nvPr/>
        </p:nvPicPr>
        <p:blipFill>
          <a:blip r:embed="rId2"/>
          <a:stretch>
            <a:fillRect/>
          </a:stretch>
        </p:blipFill>
        <p:spPr>
          <a:xfrm>
            <a:off x="2916688" y="1825625"/>
            <a:ext cx="6358623" cy="5032375"/>
          </a:xfrm>
          <a:prstGeom prst="rect">
            <a:avLst/>
          </a:prstGeom>
        </p:spPr>
      </p:pic>
    </p:spTree>
    <p:extLst>
      <p:ext uri="{BB962C8B-B14F-4D97-AF65-F5344CB8AC3E}">
        <p14:creationId xmlns:p14="http://schemas.microsoft.com/office/powerpoint/2010/main" val="29504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D017-E520-DF41-BF85-8867D8C8FD71}"/>
              </a:ext>
            </a:extLst>
          </p:cNvPr>
          <p:cNvSpPr>
            <a:spLocks noGrp="1"/>
          </p:cNvSpPr>
          <p:nvPr>
            <p:ph type="title"/>
          </p:nvPr>
        </p:nvSpPr>
        <p:spPr/>
        <p:txBody>
          <a:bodyPr/>
          <a:lstStyle/>
          <a:p>
            <a:r>
              <a:rPr lang="en-US" dirty="0"/>
              <a:t>Why </a:t>
            </a:r>
            <a:r>
              <a:rPr lang="en-US" dirty="0" err="1"/>
              <a:t>scRNA-seq</a:t>
            </a:r>
            <a:r>
              <a:rPr lang="en-US" dirty="0"/>
              <a:t>?</a:t>
            </a:r>
          </a:p>
        </p:txBody>
      </p:sp>
      <p:sp>
        <p:nvSpPr>
          <p:cNvPr id="5" name="Content Placeholder 2">
            <a:extLst>
              <a:ext uri="{FF2B5EF4-FFF2-40B4-BE49-F238E27FC236}">
                <a16:creationId xmlns:a16="http://schemas.microsoft.com/office/drawing/2014/main" id="{DB60F760-D95A-A94C-B74C-F33E025793BA}"/>
              </a:ext>
            </a:extLst>
          </p:cNvPr>
          <p:cNvSpPr>
            <a:spLocks noGrp="1"/>
          </p:cNvSpPr>
          <p:nvPr>
            <p:ph idx="1"/>
          </p:nvPr>
        </p:nvSpPr>
        <p:spPr>
          <a:xfrm>
            <a:off x="468086" y="1690688"/>
            <a:ext cx="4887686" cy="4351338"/>
          </a:xfrm>
        </p:spPr>
        <p:txBody>
          <a:bodyPr>
            <a:normAutofit/>
          </a:bodyPr>
          <a:lstStyle/>
          <a:p>
            <a:r>
              <a:rPr lang="en-US" sz="4000" dirty="0"/>
              <a:t>Bulk RNA-</a:t>
            </a:r>
            <a:r>
              <a:rPr lang="en-US" sz="4000" dirty="0" err="1"/>
              <a:t>seq</a:t>
            </a:r>
            <a:endParaRPr lang="en-US" sz="4000" dirty="0"/>
          </a:p>
          <a:p>
            <a:pPr lvl="1"/>
            <a:r>
              <a:rPr lang="en-US" sz="3600" dirty="0"/>
              <a:t>Useful for </a:t>
            </a:r>
          </a:p>
          <a:p>
            <a:pPr lvl="2"/>
            <a:r>
              <a:rPr lang="en-US" sz="3200" dirty="0"/>
              <a:t>1. quantifying expression signature </a:t>
            </a:r>
          </a:p>
          <a:p>
            <a:pPr lvl="2"/>
            <a:r>
              <a:rPr lang="en-US" sz="3200" dirty="0"/>
              <a:t>2. comparative transcriptomics</a:t>
            </a:r>
          </a:p>
        </p:txBody>
      </p:sp>
      <p:sp>
        <p:nvSpPr>
          <p:cNvPr id="7" name="Content Placeholder 2">
            <a:extLst>
              <a:ext uri="{FF2B5EF4-FFF2-40B4-BE49-F238E27FC236}">
                <a16:creationId xmlns:a16="http://schemas.microsoft.com/office/drawing/2014/main" id="{87AC076F-972F-9C43-AA4E-37DCA464543F}"/>
              </a:ext>
            </a:extLst>
          </p:cNvPr>
          <p:cNvSpPr txBox="1">
            <a:spLocks/>
          </p:cNvSpPr>
          <p:nvPr/>
        </p:nvSpPr>
        <p:spPr>
          <a:xfrm>
            <a:off x="5725886" y="1690688"/>
            <a:ext cx="53775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err="1"/>
              <a:t>scRNA-seq</a:t>
            </a:r>
            <a:endParaRPr lang="en-US" sz="4000" dirty="0"/>
          </a:p>
          <a:p>
            <a:pPr lvl="1"/>
            <a:r>
              <a:rPr lang="en-US" sz="3600" dirty="0"/>
              <a:t>Allows to study new biological questions in which </a:t>
            </a:r>
            <a:r>
              <a:rPr lang="en-US" sz="3600" b="1" dirty="0"/>
              <a:t>cell-specific changes</a:t>
            </a:r>
            <a:r>
              <a:rPr lang="en-US" sz="3600" dirty="0"/>
              <a:t> in transcriptome are important</a:t>
            </a:r>
          </a:p>
          <a:p>
            <a:pPr lvl="1"/>
            <a:r>
              <a:rPr lang="en-US" altLang="zh-Hant" sz="3600" dirty="0"/>
              <a:t>Very</a:t>
            </a:r>
            <a:r>
              <a:rPr lang="zh-Hant" altLang="en-US" sz="3600" dirty="0"/>
              <a:t> </a:t>
            </a:r>
            <a:r>
              <a:rPr lang="en-US" altLang="zh-Hant" sz="3600" dirty="0"/>
              <a:t>challenging</a:t>
            </a:r>
            <a:endParaRPr lang="en-US" sz="3600" dirty="0"/>
          </a:p>
        </p:txBody>
      </p:sp>
    </p:spTree>
    <p:extLst>
      <p:ext uri="{BB962C8B-B14F-4D97-AF65-F5344CB8AC3E}">
        <p14:creationId xmlns:p14="http://schemas.microsoft.com/office/powerpoint/2010/main" val="75803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8736-EE9C-B249-B81D-D8518B1203A4}"/>
              </a:ext>
            </a:extLst>
          </p:cNvPr>
          <p:cNvSpPr>
            <a:spLocks noGrp="1"/>
          </p:cNvSpPr>
          <p:nvPr>
            <p:ph type="title"/>
          </p:nvPr>
        </p:nvSpPr>
        <p:spPr/>
        <p:txBody>
          <a:bodyPr/>
          <a:lstStyle/>
          <a:p>
            <a:r>
              <a:rPr lang="en-US" altLang="zh-Hant" dirty="0"/>
              <a:t>Overall</a:t>
            </a:r>
            <a:r>
              <a:rPr lang="zh-Hant" altLang="en-US" dirty="0"/>
              <a:t> </a:t>
            </a:r>
            <a:r>
              <a:rPr lang="en-US" altLang="zh-Hant" dirty="0"/>
              <a:t>Workflow</a:t>
            </a:r>
            <a:r>
              <a:rPr lang="zh-Hant" altLang="en-US" dirty="0"/>
              <a:t> </a:t>
            </a:r>
            <a:r>
              <a:rPr lang="en-US" altLang="zh-Hant" dirty="0"/>
              <a:t>for</a:t>
            </a:r>
            <a:r>
              <a:rPr lang="zh-Hant" altLang="en-US" dirty="0"/>
              <a:t> </a:t>
            </a:r>
            <a:r>
              <a:rPr lang="en-US" altLang="zh-Hant" dirty="0" err="1"/>
              <a:t>scRNAseq</a:t>
            </a:r>
            <a:endParaRPr lang="en-US" dirty="0"/>
          </a:p>
        </p:txBody>
      </p:sp>
      <p:sp>
        <p:nvSpPr>
          <p:cNvPr id="3" name="Content Placeholder 2">
            <a:extLst>
              <a:ext uri="{FF2B5EF4-FFF2-40B4-BE49-F238E27FC236}">
                <a16:creationId xmlns:a16="http://schemas.microsoft.com/office/drawing/2014/main" id="{904634CC-04A7-4E40-8FBE-C04D48A234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EA4064-5DC4-4C4F-AA4E-3AB7DA2AD4BB}"/>
              </a:ext>
            </a:extLst>
          </p:cNvPr>
          <p:cNvPicPr>
            <a:picLocks noChangeAspect="1"/>
          </p:cNvPicPr>
          <p:nvPr/>
        </p:nvPicPr>
        <p:blipFill>
          <a:blip r:embed="rId2"/>
          <a:stretch>
            <a:fillRect/>
          </a:stretch>
        </p:blipFill>
        <p:spPr>
          <a:xfrm>
            <a:off x="2366169" y="1362438"/>
            <a:ext cx="7459662" cy="5277711"/>
          </a:xfrm>
          <a:prstGeom prst="rect">
            <a:avLst/>
          </a:prstGeom>
        </p:spPr>
      </p:pic>
    </p:spTree>
    <p:extLst>
      <p:ext uri="{BB962C8B-B14F-4D97-AF65-F5344CB8AC3E}">
        <p14:creationId xmlns:p14="http://schemas.microsoft.com/office/powerpoint/2010/main" val="360310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8889-46EB-C54A-BA2D-D2FE36F87466}"/>
              </a:ext>
            </a:extLst>
          </p:cNvPr>
          <p:cNvSpPr>
            <a:spLocks noGrp="1"/>
          </p:cNvSpPr>
          <p:nvPr>
            <p:ph type="title"/>
          </p:nvPr>
        </p:nvSpPr>
        <p:spPr/>
        <p:txBody>
          <a:bodyPr/>
          <a:lstStyle/>
          <a:p>
            <a:r>
              <a:rPr lang="en-US" altLang="zh-Hant" dirty="0"/>
              <a:t>Challenge</a:t>
            </a:r>
            <a:r>
              <a:rPr lang="zh-Hant" altLang="en-US" dirty="0"/>
              <a:t> </a:t>
            </a:r>
            <a:r>
              <a:rPr lang="en-US" altLang="zh-Hant" dirty="0"/>
              <a:t>for</a:t>
            </a:r>
            <a:r>
              <a:rPr lang="zh-Hant" altLang="en-US" dirty="0"/>
              <a:t> </a:t>
            </a:r>
            <a:r>
              <a:rPr lang="en-US" altLang="zh-Hant" dirty="0" err="1"/>
              <a:t>scRNAseq</a:t>
            </a:r>
            <a:endParaRPr lang="en-US" dirty="0"/>
          </a:p>
        </p:txBody>
      </p:sp>
      <p:sp>
        <p:nvSpPr>
          <p:cNvPr id="3" name="Content Placeholder 2">
            <a:extLst>
              <a:ext uri="{FF2B5EF4-FFF2-40B4-BE49-F238E27FC236}">
                <a16:creationId xmlns:a16="http://schemas.microsoft.com/office/drawing/2014/main" id="{724BC393-90F5-064B-8E84-487ACF31DAF2}"/>
              </a:ext>
            </a:extLst>
          </p:cNvPr>
          <p:cNvSpPr>
            <a:spLocks noGrp="1"/>
          </p:cNvSpPr>
          <p:nvPr>
            <p:ph idx="1"/>
          </p:nvPr>
        </p:nvSpPr>
        <p:spPr/>
        <p:txBody>
          <a:bodyPr/>
          <a:lstStyle/>
          <a:p>
            <a:r>
              <a:rPr lang="en-US" altLang="zh-Hant" dirty="0" err="1"/>
              <a:t>Amplication</a:t>
            </a:r>
            <a:endParaRPr lang="en-US" altLang="zh-Hant" dirty="0"/>
          </a:p>
          <a:p>
            <a:r>
              <a:rPr lang="en-US" altLang="zh-Hant" dirty="0"/>
              <a:t>Gene</a:t>
            </a:r>
            <a:r>
              <a:rPr lang="zh-Hant" altLang="en-US" dirty="0"/>
              <a:t> </a:t>
            </a:r>
            <a:r>
              <a:rPr lang="en-US" altLang="zh-Hant" dirty="0"/>
              <a:t>Dropout</a:t>
            </a:r>
            <a:endParaRPr lang="en-US" dirty="0"/>
          </a:p>
        </p:txBody>
      </p:sp>
    </p:spTree>
    <p:extLst>
      <p:ext uri="{BB962C8B-B14F-4D97-AF65-F5344CB8AC3E}">
        <p14:creationId xmlns:p14="http://schemas.microsoft.com/office/powerpoint/2010/main" val="316860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1D7B-8E87-F446-BBA5-EEF632871886}"/>
              </a:ext>
            </a:extLst>
          </p:cNvPr>
          <p:cNvSpPr>
            <a:spLocks noGrp="1"/>
          </p:cNvSpPr>
          <p:nvPr>
            <p:ph type="title"/>
          </p:nvPr>
        </p:nvSpPr>
        <p:spPr/>
        <p:txBody>
          <a:bodyPr/>
          <a:lstStyle/>
          <a:p>
            <a:r>
              <a:rPr lang="en-US" b="1" dirty="0"/>
              <a:t>Experimental methods</a:t>
            </a:r>
            <a:endParaRPr lang="en-US" dirty="0"/>
          </a:p>
        </p:txBody>
      </p:sp>
      <p:pic>
        <p:nvPicPr>
          <p:cNvPr id="4" name="Picture 3">
            <a:extLst>
              <a:ext uri="{FF2B5EF4-FFF2-40B4-BE49-F238E27FC236}">
                <a16:creationId xmlns:a16="http://schemas.microsoft.com/office/drawing/2014/main" id="{81FDBFA5-8F11-7748-87B9-39EB85419D14}"/>
              </a:ext>
            </a:extLst>
          </p:cNvPr>
          <p:cNvPicPr>
            <a:picLocks noChangeAspect="1"/>
          </p:cNvPicPr>
          <p:nvPr/>
        </p:nvPicPr>
        <p:blipFill>
          <a:blip r:embed="rId3"/>
          <a:stretch>
            <a:fillRect/>
          </a:stretch>
        </p:blipFill>
        <p:spPr>
          <a:xfrm>
            <a:off x="1116418" y="1567516"/>
            <a:ext cx="9959163" cy="4867555"/>
          </a:xfrm>
          <a:prstGeom prst="rect">
            <a:avLst/>
          </a:prstGeom>
        </p:spPr>
      </p:pic>
      <p:sp>
        <p:nvSpPr>
          <p:cNvPr id="5" name="Rectangle 4">
            <a:extLst>
              <a:ext uri="{FF2B5EF4-FFF2-40B4-BE49-F238E27FC236}">
                <a16:creationId xmlns:a16="http://schemas.microsoft.com/office/drawing/2014/main" id="{00C799F8-6F2D-0B4A-A374-507CDD32DE39}"/>
              </a:ext>
            </a:extLst>
          </p:cNvPr>
          <p:cNvSpPr/>
          <p:nvPr/>
        </p:nvSpPr>
        <p:spPr>
          <a:xfrm>
            <a:off x="8697433" y="3253563"/>
            <a:ext cx="1190846" cy="340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BF9AEC-D3BF-8C4E-A8A0-C644C255E426}"/>
              </a:ext>
            </a:extLst>
          </p:cNvPr>
          <p:cNvSpPr/>
          <p:nvPr/>
        </p:nvSpPr>
        <p:spPr>
          <a:xfrm>
            <a:off x="6209414" y="4146698"/>
            <a:ext cx="1190846" cy="340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55A8B4-7060-3A49-B3F4-166E318764FB}"/>
              </a:ext>
            </a:extLst>
          </p:cNvPr>
          <p:cNvSpPr/>
          <p:nvPr/>
        </p:nvSpPr>
        <p:spPr>
          <a:xfrm>
            <a:off x="7464056" y="3381154"/>
            <a:ext cx="1190846" cy="340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155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TotalTime>
  <Words>387</Words>
  <Application>Microsoft Macintosh PowerPoint</Application>
  <PresentationFormat>Widescreen</PresentationFormat>
  <Paragraphs>89</Paragraphs>
  <Slides>23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新細明體</vt:lpstr>
      <vt:lpstr>Arial</vt:lpstr>
      <vt:lpstr>Calibri</vt:lpstr>
      <vt:lpstr>Calibri Light</vt:lpstr>
      <vt:lpstr>Office Theme</vt:lpstr>
      <vt:lpstr>RNA seq WES Single-cell RNA-seq</vt:lpstr>
      <vt:lpstr>Outlines</vt:lpstr>
      <vt:lpstr>My current Projects</vt:lpstr>
      <vt:lpstr>Comparison between different platforms</vt:lpstr>
      <vt:lpstr>Website for AKR Superfamily</vt:lpstr>
      <vt:lpstr>Why scRNA-seq?</vt:lpstr>
      <vt:lpstr>Overall Workflow for scRNAseq</vt:lpstr>
      <vt:lpstr>Challenge for scRNAseq</vt:lpstr>
      <vt:lpstr>Experimental methods</vt:lpstr>
      <vt:lpstr>quantification</vt:lpstr>
      <vt:lpstr>Capture</vt:lpstr>
      <vt:lpstr>Choice of Platform</vt:lpstr>
      <vt:lpstr>Main pipeline for scRNAseq</vt:lpstr>
      <vt:lpstr>My pipeline for scRNAseq (underwork)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do  Single Cell RNA seq Study?</dc:title>
  <dc:creator>Microsoft Office User</dc:creator>
  <cp:lastModifiedBy>Microsoft Office User</cp:lastModifiedBy>
  <cp:revision>12</cp:revision>
  <dcterms:created xsi:type="dcterms:W3CDTF">2018-05-17T02:11:41Z</dcterms:created>
  <dcterms:modified xsi:type="dcterms:W3CDTF">2018-05-17T13:04:42Z</dcterms:modified>
</cp:coreProperties>
</file>